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2" r:id="rId6"/>
    <p:sldId id="263" r:id="rId7"/>
    <p:sldId id="264" r:id="rId8"/>
  </p:sldIdLst>
  <p:sldSz cx="12192000" cy="6858000"/>
  <p:notesSz cx="6889750" cy="96710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4" d="100"/>
          <a:sy n="74" d="100"/>
        </p:scale>
        <p:origin x="104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5558" cy="485232"/>
          </a:xfrm>
          <a:prstGeom prst="rect">
            <a:avLst/>
          </a:prstGeom>
        </p:spPr>
        <p:txBody>
          <a:bodyPr vert="horz" lIns="94631" tIns="47316" rIns="94631" bIns="47316" rtlCol="0"/>
          <a:lstStyle>
            <a:lvl1pPr algn="l">
              <a:defRPr sz="1200"/>
            </a:lvl1pPr>
          </a:lstStyle>
          <a:p>
            <a:endParaRPr lang="fr-FR"/>
          </a:p>
        </p:txBody>
      </p:sp>
      <p:sp>
        <p:nvSpPr>
          <p:cNvPr id="3" name="Espace réservé de la date 2"/>
          <p:cNvSpPr>
            <a:spLocks noGrp="1"/>
          </p:cNvSpPr>
          <p:nvPr>
            <p:ph type="dt" idx="1"/>
          </p:nvPr>
        </p:nvSpPr>
        <p:spPr>
          <a:xfrm>
            <a:off x="3902597" y="0"/>
            <a:ext cx="2985558" cy="485232"/>
          </a:xfrm>
          <a:prstGeom prst="rect">
            <a:avLst/>
          </a:prstGeom>
        </p:spPr>
        <p:txBody>
          <a:bodyPr vert="horz" lIns="94631" tIns="47316" rIns="94631" bIns="47316" rtlCol="0"/>
          <a:lstStyle>
            <a:lvl1pPr algn="r">
              <a:defRPr sz="1200"/>
            </a:lvl1pPr>
          </a:lstStyle>
          <a:p>
            <a:fld id="{603994EA-0CDA-4157-9298-C12A6EC85A8C}" type="datetimeFigureOut">
              <a:rPr lang="fr-FR" smtClean="0"/>
              <a:t>17/05/2025</a:t>
            </a:fld>
            <a:endParaRPr lang="fr-FR"/>
          </a:p>
        </p:txBody>
      </p:sp>
      <p:sp>
        <p:nvSpPr>
          <p:cNvPr id="4" name="Espace réservé de l'image des diapositives 3"/>
          <p:cNvSpPr>
            <a:spLocks noGrp="1" noRot="1" noChangeAspect="1"/>
          </p:cNvSpPr>
          <p:nvPr>
            <p:ph type="sldImg" idx="2"/>
          </p:nvPr>
        </p:nvSpPr>
        <p:spPr>
          <a:xfrm>
            <a:off x="542925" y="1208088"/>
            <a:ext cx="5803900" cy="3265487"/>
          </a:xfrm>
          <a:prstGeom prst="rect">
            <a:avLst/>
          </a:prstGeom>
          <a:noFill/>
          <a:ln w="12700">
            <a:solidFill>
              <a:prstClr val="black"/>
            </a:solidFill>
          </a:ln>
        </p:spPr>
        <p:txBody>
          <a:bodyPr vert="horz" lIns="94631" tIns="47316" rIns="94631" bIns="47316" rtlCol="0" anchor="ctr"/>
          <a:lstStyle/>
          <a:p>
            <a:endParaRPr lang="fr-FR"/>
          </a:p>
        </p:txBody>
      </p:sp>
      <p:sp>
        <p:nvSpPr>
          <p:cNvPr id="5" name="Espace réservé des notes 4"/>
          <p:cNvSpPr>
            <a:spLocks noGrp="1"/>
          </p:cNvSpPr>
          <p:nvPr>
            <p:ph type="body" sz="quarter" idx="3"/>
          </p:nvPr>
        </p:nvSpPr>
        <p:spPr>
          <a:xfrm>
            <a:off x="688975" y="4654193"/>
            <a:ext cx="5511800" cy="3807976"/>
          </a:xfrm>
          <a:prstGeom prst="rect">
            <a:avLst/>
          </a:prstGeom>
        </p:spPr>
        <p:txBody>
          <a:bodyPr vert="horz" lIns="94631" tIns="47316" rIns="94631" bIns="47316"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185820"/>
            <a:ext cx="2985558" cy="485231"/>
          </a:xfrm>
          <a:prstGeom prst="rect">
            <a:avLst/>
          </a:prstGeom>
        </p:spPr>
        <p:txBody>
          <a:bodyPr vert="horz" lIns="94631" tIns="47316" rIns="94631" bIns="47316"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902597" y="9185820"/>
            <a:ext cx="2985558" cy="485231"/>
          </a:xfrm>
          <a:prstGeom prst="rect">
            <a:avLst/>
          </a:prstGeom>
        </p:spPr>
        <p:txBody>
          <a:bodyPr vert="horz" lIns="94631" tIns="47316" rIns="94631" bIns="47316" rtlCol="0" anchor="b"/>
          <a:lstStyle>
            <a:lvl1pPr algn="r">
              <a:defRPr sz="1200"/>
            </a:lvl1pPr>
          </a:lstStyle>
          <a:p>
            <a:fld id="{4A379B19-F038-46AA-A8F4-7AF95319D040}" type="slidenum">
              <a:rPr lang="fr-FR" smtClean="0"/>
              <a:t>‹N°›</a:t>
            </a:fld>
            <a:endParaRPr lang="fr-FR"/>
          </a:p>
        </p:txBody>
      </p:sp>
    </p:spTree>
    <p:extLst>
      <p:ext uri="{BB962C8B-B14F-4D97-AF65-F5344CB8AC3E}">
        <p14:creationId xmlns:p14="http://schemas.microsoft.com/office/powerpoint/2010/main" val="814480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D8C41B-7C6C-E2D5-CED9-7580136CDA7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AA63898-E99A-2F4B-4DB6-3FCF0D3060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2251ADD-B885-26AE-9C1F-636E7161F6C2}"/>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5" name="Espace réservé du pied de page 4">
            <a:extLst>
              <a:ext uri="{FF2B5EF4-FFF2-40B4-BE49-F238E27FC236}">
                <a16:creationId xmlns:a16="http://schemas.microsoft.com/office/drawing/2014/main" id="{FDEAFAFC-019C-26A4-61EB-BE72F39004A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6EFD89C-F7FF-6B8F-1023-F059E56C4056}"/>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75702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E5D6AB-D697-7DCB-5421-32E2ADF2744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F68D27-D3B0-98CE-03FD-03B5EB52ED4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68BF4B5-7D12-57F2-BA69-52EFFE16AD01}"/>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5" name="Espace réservé du pied de page 4">
            <a:extLst>
              <a:ext uri="{FF2B5EF4-FFF2-40B4-BE49-F238E27FC236}">
                <a16:creationId xmlns:a16="http://schemas.microsoft.com/office/drawing/2014/main" id="{F4701244-8F59-5ECE-F95B-2BF478BC59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75B400C-8B50-683A-E61C-E3132A6EDDF3}"/>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2405185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CA9FB6-19CE-9435-93C3-2B787150B01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5BEF8F8-D4B8-C6B0-B6B3-CCCB6EAAAE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32EF8CD-5FDC-4604-F055-9745536A89D5}"/>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5" name="Espace réservé du pied de page 4">
            <a:extLst>
              <a:ext uri="{FF2B5EF4-FFF2-40B4-BE49-F238E27FC236}">
                <a16:creationId xmlns:a16="http://schemas.microsoft.com/office/drawing/2014/main" id="{7D6BA0DD-6947-4F82-8506-25FE19EF01C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3BC6D4-B083-4DC3-1A25-4D8DA963998D}"/>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20080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22697A-6535-45C8-DA44-D633F3C7F83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115306B-AC5E-CC32-6290-DADA23F2D05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6B9FD89-141E-4143-E522-43F49992B9A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3A0EA6D-A36C-1C09-5B57-70DA408CED90}"/>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6" name="Espace réservé du pied de page 5">
            <a:extLst>
              <a:ext uri="{FF2B5EF4-FFF2-40B4-BE49-F238E27FC236}">
                <a16:creationId xmlns:a16="http://schemas.microsoft.com/office/drawing/2014/main" id="{F65DB214-6E89-D251-1EAF-66E7AFF4E3F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A5D9538-4D0C-191D-0404-98EEA021C891}"/>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2081483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0EE890-BFAA-E64A-6924-9D6A7C8AD30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8B1283B-C8A4-1427-8953-3408BF5AD2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C27FED4-A5E5-BCAA-B224-3E104506709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CAF7440-C2BB-E92D-8EC1-47CBD7E7A5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5BA310C-5CD8-3DFC-8A7F-301AE56748E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0589399-6FFB-5F42-E808-127502666273}"/>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8" name="Espace réservé du pied de page 7">
            <a:extLst>
              <a:ext uri="{FF2B5EF4-FFF2-40B4-BE49-F238E27FC236}">
                <a16:creationId xmlns:a16="http://schemas.microsoft.com/office/drawing/2014/main" id="{A96FC4A4-06F6-1C24-95D8-05DD49DA045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92294D5-A668-5121-6318-1072D3A005BB}"/>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915874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39E611-66D1-97EC-2297-4A9D7DE6345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2E017C6-AFAB-1654-5C53-73AC3E3C9145}"/>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4" name="Espace réservé du pied de page 3">
            <a:extLst>
              <a:ext uri="{FF2B5EF4-FFF2-40B4-BE49-F238E27FC236}">
                <a16:creationId xmlns:a16="http://schemas.microsoft.com/office/drawing/2014/main" id="{473202F1-76DC-2469-1676-77ABBF72096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EE4721E-AF3D-C9F1-7E1D-7AEA6B0A23C4}"/>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2317425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3F14C77-C712-9D2D-66F1-BF38F6AC8326}"/>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3" name="Espace réservé du pied de page 2">
            <a:extLst>
              <a:ext uri="{FF2B5EF4-FFF2-40B4-BE49-F238E27FC236}">
                <a16:creationId xmlns:a16="http://schemas.microsoft.com/office/drawing/2014/main" id="{1232EB4A-F5BD-0466-0E16-DC58566BFED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1FF8EF2-C0CF-1E01-CE9E-7EE678CD810C}"/>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2721493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24AC1E-79B8-FB07-BEF4-E788ABF8859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77BC426-8A93-BF2A-7C4A-767571DD5F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6B65EB5-D1F6-CD18-1547-9C8D75B61E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BBFEED0-F730-DA9E-1CBB-F56E9250A31B}"/>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6" name="Espace réservé du pied de page 5">
            <a:extLst>
              <a:ext uri="{FF2B5EF4-FFF2-40B4-BE49-F238E27FC236}">
                <a16:creationId xmlns:a16="http://schemas.microsoft.com/office/drawing/2014/main" id="{5287E7A8-C133-E943-3C2F-126DC026B91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1F093CE-FD34-B260-9CF7-982537A63744}"/>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3317645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ED87D6-E110-8A94-A62A-1103EA655B8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28EDA35-2FBF-9CCE-D1EE-A731080A98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EC1EF0D-964E-6462-4305-A034272597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0E575B2-C312-787D-94A0-D9B800DEFCCF}"/>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6" name="Espace réservé du pied de page 5">
            <a:extLst>
              <a:ext uri="{FF2B5EF4-FFF2-40B4-BE49-F238E27FC236}">
                <a16:creationId xmlns:a16="http://schemas.microsoft.com/office/drawing/2014/main" id="{D4603366-EE17-EBA6-3F90-8BCD5FDF361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1CD0E31-DC10-DBA7-848A-47E057E58634}"/>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591182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438323-E104-4F44-C6B9-C8C64883DCE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292A13E-D10F-E239-1D1A-CA24BE26DE8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BC71F86-44E2-F523-2196-E07F542AEF2A}"/>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5" name="Espace réservé du pied de page 4">
            <a:extLst>
              <a:ext uri="{FF2B5EF4-FFF2-40B4-BE49-F238E27FC236}">
                <a16:creationId xmlns:a16="http://schemas.microsoft.com/office/drawing/2014/main" id="{3A907B3F-59FC-E3D5-B1FB-396C2D1532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83F0A82-751C-A469-4CF0-DA1E13A2F3F4}"/>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3289624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323C495-C60A-65C7-FBAA-CBF334BFC00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56E4A7A-B948-B15C-745C-145A310D6DB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66B9F35-7865-FA87-85C9-414ACFB461C2}"/>
              </a:ext>
            </a:extLst>
          </p:cNvPr>
          <p:cNvSpPr>
            <a:spLocks noGrp="1"/>
          </p:cNvSpPr>
          <p:nvPr>
            <p:ph type="dt" sz="half" idx="10"/>
          </p:nvPr>
        </p:nvSpPr>
        <p:spPr/>
        <p:txBody>
          <a:bodyPr/>
          <a:lstStyle/>
          <a:p>
            <a:fld id="{BD76B54D-7AD2-4E3E-9A0F-795C49F9E5BD}" type="datetimeFigureOut">
              <a:rPr lang="fr-FR" smtClean="0"/>
              <a:t>17/05/2025</a:t>
            </a:fld>
            <a:endParaRPr lang="fr-FR"/>
          </a:p>
        </p:txBody>
      </p:sp>
      <p:sp>
        <p:nvSpPr>
          <p:cNvPr id="5" name="Espace réservé du pied de page 4">
            <a:extLst>
              <a:ext uri="{FF2B5EF4-FFF2-40B4-BE49-F238E27FC236}">
                <a16:creationId xmlns:a16="http://schemas.microsoft.com/office/drawing/2014/main" id="{608BB3D0-BC13-D04F-4973-73D84F8B75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C52367A-E5C6-6641-11B2-1A9237AA5D1E}"/>
              </a:ext>
            </a:extLst>
          </p:cNvPr>
          <p:cNvSpPr>
            <a:spLocks noGrp="1"/>
          </p:cNvSpPr>
          <p:nvPr>
            <p:ph type="sldNum" sz="quarter" idx="12"/>
          </p:nvPr>
        </p:nvSpPr>
        <p:spPr/>
        <p:txBody>
          <a:bodyPr/>
          <a:lstStyle/>
          <a:p>
            <a:fld id="{6A42B82B-F2C3-485A-B412-1ED6B55B8B00}" type="slidenum">
              <a:rPr lang="fr-FR" smtClean="0"/>
              <a:t>‹N°›</a:t>
            </a:fld>
            <a:endParaRPr lang="fr-FR"/>
          </a:p>
        </p:txBody>
      </p:sp>
    </p:spTree>
    <p:extLst>
      <p:ext uri="{BB962C8B-B14F-4D97-AF65-F5344CB8AC3E}">
        <p14:creationId xmlns:p14="http://schemas.microsoft.com/office/powerpoint/2010/main" val="3988506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186F864-42F7-E575-2125-75ACBA4837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A5CF344-F40E-BA3A-7BC7-B007BDA832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D88445-DBEA-83EB-DC9F-2ACE96C927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6B54D-7AD2-4E3E-9A0F-795C49F9E5BD}" type="datetimeFigureOut">
              <a:rPr lang="fr-FR" smtClean="0"/>
              <a:t>17/05/2025</a:t>
            </a:fld>
            <a:endParaRPr lang="fr-FR"/>
          </a:p>
        </p:txBody>
      </p:sp>
      <p:sp>
        <p:nvSpPr>
          <p:cNvPr id="5" name="Espace réservé du pied de page 4">
            <a:extLst>
              <a:ext uri="{FF2B5EF4-FFF2-40B4-BE49-F238E27FC236}">
                <a16:creationId xmlns:a16="http://schemas.microsoft.com/office/drawing/2014/main" id="{8C61EC56-D812-8150-63BC-49628949BA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F1F5A38-F425-74FD-9A1F-4FDE36C0D2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42B82B-F2C3-485A-B412-1ED6B55B8B00}" type="slidenum">
              <a:rPr lang="fr-FR" smtClean="0"/>
              <a:t>‹N°›</a:t>
            </a:fld>
            <a:endParaRPr lang="fr-FR"/>
          </a:p>
        </p:txBody>
      </p:sp>
    </p:spTree>
    <p:extLst>
      <p:ext uri="{BB962C8B-B14F-4D97-AF65-F5344CB8AC3E}">
        <p14:creationId xmlns:p14="http://schemas.microsoft.com/office/powerpoint/2010/main" val="1392431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2F13AF3-22DC-8E02-2211-FD66A7FFA0D5}"/>
              </a:ext>
            </a:extLst>
          </p:cNvPr>
          <p:cNvSpPr txBox="1"/>
          <p:nvPr/>
        </p:nvSpPr>
        <p:spPr>
          <a:xfrm>
            <a:off x="2110412" y="227222"/>
            <a:ext cx="7971171" cy="646331"/>
          </a:xfrm>
          <a:prstGeom prst="rect">
            <a:avLst/>
          </a:prstGeom>
          <a:noFill/>
        </p:spPr>
        <p:txBody>
          <a:bodyPr wrap="square" rtlCol="0">
            <a:spAutoFit/>
          </a:bodyPr>
          <a:lstStyle/>
          <a:p>
            <a:pPr algn="ctr"/>
            <a:r>
              <a:rPr lang="fr-FR" b="1" dirty="0"/>
              <a:t>QUI EST LE SAINT-ESPRIT ? LE SAINT-ESPRIT EST UNE PERSONNE DIVINE		</a:t>
            </a:r>
          </a:p>
        </p:txBody>
      </p:sp>
      <p:sp>
        <p:nvSpPr>
          <p:cNvPr id="7" name="ZoneTexte 6">
            <a:extLst>
              <a:ext uri="{FF2B5EF4-FFF2-40B4-BE49-F238E27FC236}">
                <a16:creationId xmlns:a16="http://schemas.microsoft.com/office/drawing/2014/main" id="{257B05F3-0FB7-1E76-983B-EF9347DAEE82}"/>
              </a:ext>
            </a:extLst>
          </p:cNvPr>
          <p:cNvSpPr txBox="1"/>
          <p:nvPr/>
        </p:nvSpPr>
        <p:spPr>
          <a:xfrm>
            <a:off x="511275" y="859630"/>
            <a:ext cx="11169446" cy="369332"/>
          </a:xfrm>
          <a:prstGeom prst="rect">
            <a:avLst/>
          </a:prstGeom>
          <a:noFill/>
        </p:spPr>
        <p:txBody>
          <a:bodyPr wrap="square" rtlCol="0">
            <a:spAutoFit/>
          </a:bodyPr>
          <a:lstStyle/>
          <a:p>
            <a:r>
              <a:rPr lang="fr-FR" b="1" dirty="0">
                <a:highlight>
                  <a:srgbClr val="FFFF00"/>
                </a:highlight>
              </a:rPr>
              <a:t>A) Des attributs divins lui sont reconnus : </a:t>
            </a:r>
          </a:p>
        </p:txBody>
      </p:sp>
      <p:sp>
        <p:nvSpPr>
          <p:cNvPr id="10" name="ZoneTexte 9">
            <a:extLst>
              <a:ext uri="{FF2B5EF4-FFF2-40B4-BE49-F238E27FC236}">
                <a16:creationId xmlns:a16="http://schemas.microsoft.com/office/drawing/2014/main" id="{C1E26D59-2930-6B4C-E791-5AD8B8512B25}"/>
              </a:ext>
            </a:extLst>
          </p:cNvPr>
          <p:cNvSpPr txBox="1"/>
          <p:nvPr/>
        </p:nvSpPr>
        <p:spPr>
          <a:xfrm>
            <a:off x="11493911" y="6408114"/>
            <a:ext cx="884903" cy="369332"/>
          </a:xfrm>
          <a:prstGeom prst="rect">
            <a:avLst/>
          </a:prstGeom>
          <a:noFill/>
        </p:spPr>
        <p:txBody>
          <a:bodyPr wrap="square" rtlCol="0">
            <a:spAutoFit/>
          </a:bodyPr>
          <a:lstStyle/>
          <a:p>
            <a:r>
              <a:rPr lang="fr-FR" dirty="0" err="1"/>
              <a:t>Pg</a:t>
            </a:r>
            <a:r>
              <a:rPr lang="fr-FR" dirty="0"/>
              <a:t> 1</a:t>
            </a:r>
          </a:p>
        </p:txBody>
      </p:sp>
      <p:sp>
        <p:nvSpPr>
          <p:cNvPr id="4" name="ZoneTexte 3">
            <a:extLst>
              <a:ext uri="{FF2B5EF4-FFF2-40B4-BE49-F238E27FC236}">
                <a16:creationId xmlns:a16="http://schemas.microsoft.com/office/drawing/2014/main" id="{A80433B8-446A-FAD3-7429-1FDC973F4D99}"/>
              </a:ext>
            </a:extLst>
          </p:cNvPr>
          <p:cNvSpPr txBox="1"/>
          <p:nvPr/>
        </p:nvSpPr>
        <p:spPr>
          <a:xfrm>
            <a:off x="1129231" y="1797610"/>
            <a:ext cx="10871488" cy="646331"/>
          </a:xfrm>
          <a:prstGeom prst="rect">
            <a:avLst/>
          </a:prstGeom>
          <a:noFill/>
        </p:spPr>
        <p:txBody>
          <a:bodyPr wrap="square">
            <a:spAutoFit/>
          </a:bodyPr>
          <a:lstStyle/>
          <a:p>
            <a:r>
              <a:rPr lang="fr-FR" b="1" dirty="0"/>
              <a:t>Héb.9 v.14</a:t>
            </a:r>
            <a:r>
              <a:rPr lang="fr-FR" dirty="0"/>
              <a:t>« Combien plus donc le sang de Christ, qui, par </a:t>
            </a:r>
            <a:r>
              <a:rPr lang="fr-FR" b="1" dirty="0"/>
              <a:t>l’Esprit éternel</a:t>
            </a:r>
            <a:r>
              <a:rPr lang="fr-FR" dirty="0"/>
              <a:t>, s’est offert lui-même sans tache à Dieu, purifiera-t-il notre conscience des œuvres qui mènent à la mort, afin que nous servions le Dieu vivant ! »</a:t>
            </a:r>
          </a:p>
        </p:txBody>
      </p:sp>
      <p:sp>
        <p:nvSpPr>
          <p:cNvPr id="9" name="ZoneTexte 8">
            <a:extLst>
              <a:ext uri="{FF2B5EF4-FFF2-40B4-BE49-F238E27FC236}">
                <a16:creationId xmlns:a16="http://schemas.microsoft.com/office/drawing/2014/main" id="{013AD62B-C47A-3E52-FED9-587BCEDF100F}"/>
              </a:ext>
            </a:extLst>
          </p:cNvPr>
          <p:cNvSpPr txBox="1"/>
          <p:nvPr/>
        </p:nvSpPr>
        <p:spPr>
          <a:xfrm>
            <a:off x="1109229" y="2982619"/>
            <a:ext cx="10871487" cy="369332"/>
          </a:xfrm>
          <a:prstGeom prst="rect">
            <a:avLst/>
          </a:prstGeom>
          <a:noFill/>
        </p:spPr>
        <p:txBody>
          <a:bodyPr wrap="square">
            <a:spAutoFit/>
          </a:bodyPr>
          <a:lstStyle/>
          <a:p>
            <a:r>
              <a:rPr lang="fr-FR" b="1" dirty="0"/>
              <a:t>1 Cor.2 v.10 </a:t>
            </a:r>
            <a:r>
              <a:rPr lang="fr-FR" dirty="0"/>
              <a:t>«10 Dieu nous les a révélées par l'Esprit. Car </a:t>
            </a:r>
            <a:r>
              <a:rPr lang="fr-FR" b="1" dirty="0"/>
              <a:t>l'Esprit sonde tout</a:t>
            </a:r>
            <a:r>
              <a:rPr lang="fr-FR" dirty="0"/>
              <a:t>, même les profondeurs de Dieu  &amp;</a:t>
            </a:r>
          </a:p>
        </p:txBody>
      </p:sp>
      <p:sp>
        <p:nvSpPr>
          <p:cNvPr id="13" name="ZoneTexte 12">
            <a:extLst>
              <a:ext uri="{FF2B5EF4-FFF2-40B4-BE49-F238E27FC236}">
                <a16:creationId xmlns:a16="http://schemas.microsoft.com/office/drawing/2014/main" id="{82F24C99-2744-2C76-C615-900680999501}"/>
              </a:ext>
            </a:extLst>
          </p:cNvPr>
          <p:cNvSpPr txBox="1"/>
          <p:nvPr/>
        </p:nvSpPr>
        <p:spPr>
          <a:xfrm>
            <a:off x="1129232" y="3905949"/>
            <a:ext cx="10871487" cy="646331"/>
          </a:xfrm>
          <a:prstGeom prst="rect">
            <a:avLst/>
          </a:prstGeom>
          <a:noFill/>
        </p:spPr>
        <p:txBody>
          <a:bodyPr wrap="square">
            <a:spAutoFit/>
          </a:bodyPr>
          <a:lstStyle/>
          <a:p>
            <a:r>
              <a:rPr lang="fr-FR" b="1" dirty="0"/>
              <a:t>Luc 1 v.35 </a:t>
            </a:r>
            <a:r>
              <a:rPr lang="fr-FR" dirty="0"/>
              <a:t>«L'ange lui répondit: </a:t>
            </a:r>
            <a:r>
              <a:rPr lang="fr-FR" b="1" dirty="0"/>
              <a:t>Le Saint Esprit viendra sur toi</a:t>
            </a:r>
            <a:r>
              <a:rPr lang="fr-FR" dirty="0"/>
              <a:t>, </a:t>
            </a:r>
            <a:r>
              <a:rPr lang="fr-FR" b="1" dirty="0"/>
              <a:t>et la puissance du Très Haut </a:t>
            </a:r>
            <a:r>
              <a:rPr lang="fr-FR" dirty="0"/>
              <a:t>te couvrira de son ombre. C'est pourquoi le saint enfant qui naîtra de toi sera appelé Fils de Dieu. </a:t>
            </a:r>
          </a:p>
        </p:txBody>
      </p:sp>
      <p:sp>
        <p:nvSpPr>
          <p:cNvPr id="15" name="ZoneTexte 14">
            <a:extLst>
              <a:ext uri="{FF2B5EF4-FFF2-40B4-BE49-F238E27FC236}">
                <a16:creationId xmlns:a16="http://schemas.microsoft.com/office/drawing/2014/main" id="{1BC46E60-86DE-7450-668B-4A6BA7013E70}"/>
              </a:ext>
            </a:extLst>
          </p:cNvPr>
          <p:cNvSpPr txBox="1"/>
          <p:nvPr/>
        </p:nvSpPr>
        <p:spPr>
          <a:xfrm>
            <a:off x="1129231" y="5137697"/>
            <a:ext cx="10884670" cy="923330"/>
          </a:xfrm>
          <a:prstGeom prst="rect">
            <a:avLst/>
          </a:prstGeom>
          <a:noFill/>
        </p:spPr>
        <p:txBody>
          <a:bodyPr wrap="square">
            <a:spAutoFit/>
          </a:bodyPr>
          <a:lstStyle/>
          <a:p>
            <a:r>
              <a:rPr lang="fr-FR" b="1" dirty="0"/>
              <a:t>Ps.139 v.7-10 </a:t>
            </a:r>
            <a:r>
              <a:rPr lang="fr-FR" dirty="0"/>
              <a:t>« 7 Où irais-je loin de ton esprit, Et où fuirais-je loin de ta face? 8 Si je monte aux cieux, tu y es; Si je me couche au séjour des morts, t'y voilà. 9 Si je prends les ailes de l'aurore, Et que j'aille habiter à l'extrémité de la mer, 10 Là aussi ta main me conduira, Et ta droite me saisira</a:t>
            </a:r>
          </a:p>
        </p:txBody>
      </p:sp>
      <p:sp>
        <p:nvSpPr>
          <p:cNvPr id="3" name="ZoneTexte 2">
            <a:extLst>
              <a:ext uri="{FF2B5EF4-FFF2-40B4-BE49-F238E27FC236}">
                <a16:creationId xmlns:a16="http://schemas.microsoft.com/office/drawing/2014/main" id="{A3447CD6-8CCF-47F0-92A3-95CAB107B2CA}"/>
              </a:ext>
            </a:extLst>
          </p:cNvPr>
          <p:cNvSpPr txBox="1"/>
          <p:nvPr/>
        </p:nvSpPr>
        <p:spPr>
          <a:xfrm>
            <a:off x="1109229" y="1368952"/>
            <a:ext cx="6187786" cy="369332"/>
          </a:xfrm>
          <a:prstGeom prst="rect">
            <a:avLst/>
          </a:prstGeom>
          <a:noFill/>
        </p:spPr>
        <p:txBody>
          <a:bodyPr wrap="square">
            <a:spAutoFit/>
          </a:bodyPr>
          <a:lstStyle/>
          <a:p>
            <a:r>
              <a:rPr lang="fr-FR" b="1" dirty="0"/>
              <a:t>1) Il est éternel </a:t>
            </a:r>
          </a:p>
        </p:txBody>
      </p:sp>
      <p:sp>
        <p:nvSpPr>
          <p:cNvPr id="8" name="ZoneTexte 7">
            <a:extLst>
              <a:ext uri="{FF2B5EF4-FFF2-40B4-BE49-F238E27FC236}">
                <a16:creationId xmlns:a16="http://schemas.microsoft.com/office/drawing/2014/main" id="{A00BCE65-F182-353E-9B1D-7669BDF04258}"/>
              </a:ext>
            </a:extLst>
          </p:cNvPr>
          <p:cNvSpPr txBox="1"/>
          <p:nvPr/>
        </p:nvSpPr>
        <p:spPr>
          <a:xfrm>
            <a:off x="1129231" y="2613287"/>
            <a:ext cx="6187786" cy="369332"/>
          </a:xfrm>
          <a:prstGeom prst="rect">
            <a:avLst/>
          </a:prstGeom>
          <a:noFill/>
        </p:spPr>
        <p:txBody>
          <a:bodyPr wrap="square">
            <a:spAutoFit/>
          </a:bodyPr>
          <a:lstStyle/>
          <a:p>
            <a:r>
              <a:rPr lang="fr-FR" b="1" dirty="0"/>
              <a:t>2) Il est omniscient  </a:t>
            </a:r>
          </a:p>
        </p:txBody>
      </p:sp>
      <p:sp>
        <p:nvSpPr>
          <p:cNvPr id="12" name="ZoneTexte 11">
            <a:extLst>
              <a:ext uri="{FF2B5EF4-FFF2-40B4-BE49-F238E27FC236}">
                <a16:creationId xmlns:a16="http://schemas.microsoft.com/office/drawing/2014/main" id="{64A38587-6181-09AC-1A40-39BA7D019605}"/>
              </a:ext>
            </a:extLst>
          </p:cNvPr>
          <p:cNvSpPr txBox="1"/>
          <p:nvPr/>
        </p:nvSpPr>
        <p:spPr>
          <a:xfrm>
            <a:off x="1129231" y="3536617"/>
            <a:ext cx="6187786" cy="369332"/>
          </a:xfrm>
          <a:prstGeom prst="rect">
            <a:avLst/>
          </a:prstGeom>
          <a:noFill/>
        </p:spPr>
        <p:txBody>
          <a:bodyPr wrap="square">
            <a:spAutoFit/>
          </a:bodyPr>
          <a:lstStyle/>
          <a:p>
            <a:r>
              <a:rPr lang="fr-FR" b="1" dirty="0"/>
              <a:t>3) Il est omnipotent </a:t>
            </a:r>
          </a:p>
        </p:txBody>
      </p:sp>
      <p:sp>
        <p:nvSpPr>
          <p:cNvPr id="16" name="ZoneTexte 15">
            <a:extLst>
              <a:ext uri="{FF2B5EF4-FFF2-40B4-BE49-F238E27FC236}">
                <a16:creationId xmlns:a16="http://schemas.microsoft.com/office/drawing/2014/main" id="{63017384-1D45-ECD3-A7F5-D83909508A19}"/>
              </a:ext>
            </a:extLst>
          </p:cNvPr>
          <p:cNvSpPr txBox="1"/>
          <p:nvPr/>
        </p:nvSpPr>
        <p:spPr>
          <a:xfrm>
            <a:off x="1129231" y="4764330"/>
            <a:ext cx="6187786" cy="369332"/>
          </a:xfrm>
          <a:prstGeom prst="rect">
            <a:avLst/>
          </a:prstGeom>
          <a:noFill/>
        </p:spPr>
        <p:txBody>
          <a:bodyPr wrap="square">
            <a:spAutoFit/>
          </a:bodyPr>
          <a:lstStyle/>
          <a:p>
            <a:r>
              <a:rPr lang="fr-FR" b="1" dirty="0"/>
              <a:t>4) Il est omniprésent </a:t>
            </a:r>
          </a:p>
        </p:txBody>
      </p:sp>
    </p:spTree>
    <p:extLst>
      <p:ext uri="{BB962C8B-B14F-4D97-AF65-F5344CB8AC3E}">
        <p14:creationId xmlns:p14="http://schemas.microsoft.com/office/powerpoint/2010/main" val="115108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1000"/>
                                        <p:tgtEl>
                                          <p:spTgt spid="15"/>
                                        </p:tgtEl>
                                      </p:cBhvr>
                                    </p:animEffect>
                                    <p:anim calcmode="lin" valueType="num">
                                      <p:cBhvr>
                                        <p:cTn id="71" dur="1000" fill="hold"/>
                                        <p:tgtEl>
                                          <p:spTgt spid="15"/>
                                        </p:tgtEl>
                                        <p:attrNameLst>
                                          <p:attrName>ppt_x</p:attrName>
                                        </p:attrNameLst>
                                      </p:cBhvr>
                                      <p:tavLst>
                                        <p:tav tm="0">
                                          <p:val>
                                            <p:strVal val="#ppt_x"/>
                                          </p:val>
                                        </p:tav>
                                        <p:tav tm="100000">
                                          <p:val>
                                            <p:strVal val="#ppt_x"/>
                                          </p:val>
                                        </p:tav>
                                      </p:tavLst>
                                    </p:anim>
                                    <p:anim calcmode="lin" valueType="num">
                                      <p:cBhvr>
                                        <p:cTn id="7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4" grpId="0"/>
      <p:bldP spid="9" grpId="0"/>
      <p:bldP spid="13" grpId="0"/>
      <p:bldP spid="15" grpId="0"/>
      <p:bldP spid="3" grpId="0"/>
      <p:bldP spid="8" grpId="0"/>
      <p:bldP spid="12"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4A4E8-DC63-BDA8-A90D-ADD99F02700E}"/>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5EDE2692-991B-CDE3-056D-0DE56848E225}"/>
              </a:ext>
            </a:extLst>
          </p:cNvPr>
          <p:cNvSpPr txBox="1"/>
          <p:nvPr/>
        </p:nvSpPr>
        <p:spPr>
          <a:xfrm>
            <a:off x="2110414" y="380176"/>
            <a:ext cx="7971171" cy="646331"/>
          </a:xfrm>
          <a:prstGeom prst="rect">
            <a:avLst/>
          </a:prstGeom>
          <a:noFill/>
        </p:spPr>
        <p:txBody>
          <a:bodyPr wrap="square" rtlCol="0">
            <a:spAutoFit/>
          </a:bodyPr>
          <a:lstStyle/>
          <a:p>
            <a:pPr algn="ctr"/>
            <a:r>
              <a:rPr lang="fr-FR" b="1" dirty="0"/>
              <a:t>QUI EST LE SAINT-ESPRIT ? LE SAINT-ESPRIT EST UNE PERSONNE DIVINE		</a:t>
            </a:r>
          </a:p>
        </p:txBody>
      </p:sp>
      <p:sp>
        <p:nvSpPr>
          <p:cNvPr id="10" name="ZoneTexte 9">
            <a:extLst>
              <a:ext uri="{FF2B5EF4-FFF2-40B4-BE49-F238E27FC236}">
                <a16:creationId xmlns:a16="http://schemas.microsoft.com/office/drawing/2014/main" id="{EEA470E8-EAD0-4B62-5C20-C602CAF582EE}"/>
              </a:ext>
            </a:extLst>
          </p:cNvPr>
          <p:cNvSpPr txBox="1"/>
          <p:nvPr/>
        </p:nvSpPr>
        <p:spPr>
          <a:xfrm>
            <a:off x="11082770" y="6380923"/>
            <a:ext cx="884903" cy="369332"/>
          </a:xfrm>
          <a:prstGeom prst="rect">
            <a:avLst/>
          </a:prstGeom>
          <a:noFill/>
        </p:spPr>
        <p:txBody>
          <a:bodyPr wrap="square" rtlCol="0">
            <a:spAutoFit/>
          </a:bodyPr>
          <a:lstStyle/>
          <a:p>
            <a:r>
              <a:rPr lang="fr-FR" dirty="0" err="1"/>
              <a:t>Pg</a:t>
            </a:r>
            <a:r>
              <a:rPr lang="fr-FR" dirty="0"/>
              <a:t> 2</a:t>
            </a:r>
          </a:p>
        </p:txBody>
      </p:sp>
      <p:sp>
        <p:nvSpPr>
          <p:cNvPr id="17" name="ZoneTexte 16">
            <a:extLst>
              <a:ext uri="{FF2B5EF4-FFF2-40B4-BE49-F238E27FC236}">
                <a16:creationId xmlns:a16="http://schemas.microsoft.com/office/drawing/2014/main" id="{12626593-EF2A-2A11-5FEA-35C10C7ADEAF}"/>
              </a:ext>
            </a:extLst>
          </p:cNvPr>
          <p:cNvSpPr txBox="1"/>
          <p:nvPr/>
        </p:nvSpPr>
        <p:spPr>
          <a:xfrm>
            <a:off x="389603" y="1045937"/>
            <a:ext cx="6187786" cy="369332"/>
          </a:xfrm>
          <a:prstGeom prst="rect">
            <a:avLst/>
          </a:prstGeom>
          <a:noFill/>
        </p:spPr>
        <p:txBody>
          <a:bodyPr wrap="square">
            <a:spAutoFit/>
          </a:bodyPr>
          <a:lstStyle/>
          <a:p>
            <a:r>
              <a:rPr lang="fr-FR" b="1" dirty="0">
                <a:highlight>
                  <a:srgbClr val="FFFF00"/>
                </a:highlight>
              </a:rPr>
              <a:t>B) Des œuvres divines lui sont reconnues</a:t>
            </a:r>
          </a:p>
        </p:txBody>
      </p:sp>
      <p:sp>
        <p:nvSpPr>
          <p:cNvPr id="21" name="ZoneTexte 20">
            <a:extLst>
              <a:ext uri="{FF2B5EF4-FFF2-40B4-BE49-F238E27FC236}">
                <a16:creationId xmlns:a16="http://schemas.microsoft.com/office/drawing/2014/main" id="{2BA4137C-0D23-168E-9489-37C0C7348C9B}"/>
              </a:ext>
            </a:extLst>
          </p:cNvPr>
          <p:cNvSpPr txBox="1"/>
          <p:nvPr/>
        </p:nvSpPr>
        <p:spPr>
          <a:xfrm>
            <a:off x="875433" y="3526827"/>
            <a:ext cx="6187786" cy="369332"/>
          </a:xfrm>
          <a:prstGeom prst="rect">
            <a:avLst/>
          </a:prstGeom>
          <a:noFill/>
        </p:spPr>
        <p:txBody>
          <a:bodyPr wrap="square">
            <a:spAutoFit/>
          </a:bodyPr>
          <a:lstStyle/>
          <a:p>
            <a:r>
              <a:rPr lang="fr-FR" b="1" dirty="0"/>
              <a:t>2) La Régénération :</a:t>
            </a:r>
          </a:p>
        </p:txBody>
      </p:sp>
      <p:sp>
        <p:nvSpPr>
          <p:cNvPr id="23" name="ZoneTexte 22">
            <a:extLst>
              <a:ext uri="{FF2B5EF4-FFF2-40B4-BE49-F238E27FC236}">
                <a16:creationId xmlns:a16="http://schemas.microsoft.com/office/drawing/2014/main" id="{53212956-AD8D-13D1-6993-C8DE6679C07D}"/>
              </a:ext>
            </a:extLst>
          </p:cNvPr>
          <p:cNvSpPr txBox="1"/>
          <p:nvPr/>
        </p:nvSpPr>
        <p:spPr>
          <a:xfrm>
            <a:off x="875433" y="4656430"/>
            <a:ext cx="9951894" cy="369332"/>
          </a:xfrm>
          <a:prstGeom prst="rect">
            <a:avLst/>
          </a:prstGeom>
          <a:noFill/>
        </p:spPr>
        <p:txBody>
          <a:bodyPr wrap="square">
            <a:spAutoFit/>
          </a:bodyPr>
          <a:lstStyle/>
          <a:p>
            <a:r>
              <a:rPr lang="fr-FR" b="1" dirty="0"/>
              <a:t>3) L'Inspiration des écritures :</a:t>
            </a:r>
          </a:p>
        </p:txBody>
      </p:sp>
      <p:sp>
        <p:nvSpPr>
          <p:cNvPr id="3" name="ZoneTexte 2">
            <a:extLst>
              <a:ext uri="{FF2B5EF4-FFF2-40B4-BE49-F238E27FC236}">
                <a16:creationId xmlns:a16="http://schemas.microsoft.com/office/drawing/2014/main" id="{56B7AA84-AD36-3F21-B22F-F876EAEB9CF7}"/>
              </a:ext>
            </a:extLst>
          </p:cNvPr>
          <p:cNvSpPr txBox="1"/>
          <p:nvPr/>
        </p:nvSpPr>
        <p:spPr>
          <a:xfrm>
            <a:off x="875433" y="1484301"/>
            <a:ext cx="6094268" cy="369332"/>
          </a:xfrm>
          <a:prstGeom prst="rect">
            <a:avLst/>
          </a:prstGeom>
          <a:noFill/>
        </p:spPr>
        <p:txBody>
          <a:bodyPr wrap="square">
            <a:spAutoFit/>
          </a:bodyPr>
          <a:lstStyle/>
          <a:p>
            <a:r>
              <a:rPr lang="fr-FR" b="1" dirty="0"/>
              <a:t>1) La Création : </a:t>
            </a:r>
          </a:p>
        </p:txBody>
      </p:sp>
      <p:sp>
        <p:nvSpPr>
          <p:cNvPr id="8" name="ZoneTexte 7">
            <a:extLst>
              <a:ext uri="{FF2B5EF4-FFF2-40B4-BE49-F238E27FC236}">
                <a16:creationId xmlns:a16="http://schemas.microsoft.com/office/drawing/2014/main" id="{AE5B9037-22C4-C621-2A26-98D6410D0889}"/>
              </a:ext>
            </a:extLst>
          </p:cNvPr>
          <p:cNvSpPr txBox="1"/>
          <p:nvPr/>
        </p:nvSpPr>
        <p:spPr>
          <a:xfrm>
            <a:off x="1109230" y="1807130"/>
            <a:ext cx="10811684" cy="646331"/>
          </a:xfrm>
          <a:prstGeom prst="rect">
            <a:avLst/>
          </a:prstGeom>
          <a:noFill/>
        </p:spPr>
        <p:txBody>
          <a:bodyPr wrap="square">
            <a:spAutoFit/>
          </a:bodyPr>
          <a:lstStyle/>
          <a:p>
            <a:pPr marL="285750" indent="-285750">
              <a:buFont typeface="Wingdings" panose="05000000000000000000" pitchFamily="2" charset="2"/>
              <a:buChar char="§"/>
            </a:pPr>
            <a:r>
              <a:rPr lang="fr-FR" b="1" dirty="0"/>
              <a:t>Genèse 1:1-2 </a:t>
            </a:r>
            <a:r>
              <a:rPr lang="fr-FR" dirty="0"/>
              <a:t>« 1Au commencement, Dieu créa les cieux et la terre. 2La terre était informe et vide: il y avait des ténèbres à la surface de l'abîme, et l'esprit de Dieu se mouvait au-dessus des eaux »</a:t>
            </a:r>
          </a:p>
        </p:txBody>
      </p:sp>
      <p:sp>
        <p:nvSpPr>
          <p:cNvPr id="12" name="ZoneTexte 11">
            <a:extLst>
              <a:ext uri="{FF2B5EF4-FFF2-40B4-BE49-F238E27FC236}">
                <a16:creationId xmlns:a16="http://schemas.microsoft.com/office/drawing/2014/main" id="{9F8A66BD-09C6-8533-B93A-21F2F7FF6F9E}"/>
              </a:ext>
            </a:extLst>
          </p:cNvPr>
          <p:cNvSpPr txBox="1"/>
          <p:nvPr/>
        </p:nvSpPr>
        <p:spPr>
          <a:xfrm>
            <a:off x="1109229" y="2522583"/>
            <a:ext cx="10858443" cy="369332"/>
          </a:xfrm>
          <a:prstGeom prst="rect">
            <a:avLst/>
          </a:prstGeom>
          <a:noFill/>
        </p:spPr>
        <p:txBody>
          <a:bodyPr wrap="square">
            <a:spAutoFit/>
          </a:bodyPr>
          <a:lstStyle/>
          <a:p>
            <a:pPr marL="285750" indent="-285750">
              <a:buFont typeface="Wingdings" panose="05000000000000000000" pitchFamily="2" charset="2"/>
              <a:buChar char="§"/>
            </a:pPr>
            <a:r>
              <a:rPr lang="fr-FR" b="1" dirty="0"/>
              <a:t>Job 33.4 </a:t>
            </a:r>
            <a:r>
              <a:rPr lang="fr-FR" dirty="0"/>
              <a:t>« L'esprit de Dieu m'a créé, Et le souffle du Tout-Puissant m'anime ». </a:t>
            </a:r>
          </a:p>
        </p:txBody>
      </p:sp>
      <p:sp>
        <p:nvSpPr>
          <p:cNvPr id="16" name="ZoneTexte 15">
            <a:extLst>
              <a:ext uri="{FF2B5EF4-FFF2-40B4-BE49-F238E27FC236}">
                <a16:creationId xmlns:a16="http://schemas.microsoft.com/office/drawing/2014/main" id="{77FC58A4-4096-47C0-C977-E8CD0DA2ABB3}"/>
              </a:ext>
            </a:extLst>
          </p:cNvPr>
          <p:cNvSpPr txBox="1"/>
          <p:nvPr/>
        </p:nvSpPr>
        <p:spPr>
          <a:xfrm>
            <a:off x="1109229" y="2983236"/>
            <a:ext cx="10811683" cy="369332"/>
          </a:xfrm>
          <a:prstGeom prst="rect">
            <a:avLst/>
          </a:prstGeom>
          <a:noFill/>
        </p:spPr>
        <p:txBody>
          <a:bodyPr wrap="square">
            <a:spAutoFit/>
          </a:bodyPr>
          <a:lstStyle/>
          <a:p>
            <a:pPr marL="285750" indent="-285750">
              <a:buFont typeface="Wingdings" panose="05000000000000000000" pitchFamily="2" charset="2"/>
              <a:buChar char="§"/>
            </a:pPr>
            <a:r>
              <a:rPr lang="fr-FR" b="1" dirty="0"/>
              <a:t>Psaume 104:30  </a:t>
            </a:r>
            <a:r>
              <a:rPr lang="fr-FR" dirty="0"/>
              <a:t>Version Darby « Tu envoies ton esprit: ils sont créés, et tu renouvelles la face de la terre. »</a:t>
            </a:r>
          </a:p>
        </p:txBody>
      </p:sp>
      <p:sp>
        <p:nvSpPr>
          <p:cNvPr id="20" name="ZoneTexte 19">
            <a:extLst>
              <a:ext uri="{FF2B5EF4-FFF2-40B4-BE49-F238E27FC236}">
                <a16:creationId xmlns:a16="http://schemas.microsoft.com/office/drawing/2014/main" id="{6CA14EBF-65FC-F22A-806F-725E70484C1E}"/>
              </a:ext>
            </a:extLst>
          </p:cNvPr>
          <p:cNvSpPr txBox="1"/>
          <p:nvPr/>
        </p:nvSpPr>
        <p:spPr>
          <a:xfrm>
            <a:off x="1111769" y="3918778"/>
            <a:ext cx="10858442" cy="646331"/>
          </a:xfrm>
          <a:prstGeom prst="rect">
            <a:avLst/>
          </a:prstGeom>
          <a:noFill/>
        </p:spPr>
        <p:txBody>
          <a:bodyPr wrap="square">
            <a:spAutoFit/>
          </a:bodyPr>
          <a:lstStyle/>
          <a:p>
            <a:pPr marL="285750" indent="-285750">
              <a:buFont typeface="Wingdings" panose="05000000000000000000" pitchFamily="2" charset="2"/>
              <a:buChar char="§"/>
            </a:pPr>
            <a:r>
              <a:rPr lang="fr-FR" b="1" dirty="0"/>
              <a:t>Jean 3 v.5 </a:t>
            </a:r>
            <a:r>
              <a:rPr lang="fr-FR" dirty="0"/>
              <a:t>« Jésus répondit: En vérité, en vérité, je te le dis, si un homme ne naît d'eau et d'Esprit, il ne peut entrer dans le royaume de Dieu. 6Ce qui est né de la chair est chair, et ce qui est né de l'Esprit est esprit.</a:t>
            </a:r>
          </a:p>
        </p:txBody>
      </p:sp>
      <p:sp>
        <p:nvSpPr>
          <p:cNvPr id="24" name="ZoneTexte 23">
            <a:extLst>
              <a:ext uri="{FF2B5EF4-FFF2-40B4-BE49-F238E27FC236}">
                <a16:creationId xmlns:a16="http://schemas.microsoft.com/office/drawing/2014/main" id="{86648EF3-759B-336D-5B82-F03F3DE1C6FA}"/>
              </a:ext>
            </a:extLst>
          </p:cNvPr>
          <p:cNvSpPr txBox="1"/>
          <p:nvPr/>
        </p:nvSpPr>
        <p:spPr>
          <a:xfrm>
            <a:off x="1109229" y="5025762"/>
            <a:ext cx="10858442" cy="646331"/>
          </a:xfrm>
          <a:prstGeom prst="rect">
            <a:avLst/>
          </a:prstGeom>
          <a:noFill/>
        </p:spPr>
        <p:txBody>
          <a:bodyPr wrap="square">
            <a:spAutoFit/>
          </a:bodyPr>
          <a:lstStyle/>
          <a:p>
            <a:pPr marL="285750" indent="-285750">
              <a:buFont typeface="Wingdings" panose="05000000000000000000" pitchFamily="2" charset="2"/>
              <a:buChar char="§"/>
            </a:pPr>
            <a:r>
              <a:rPr lang="fr-FR" b="1" dirty="0"/>
              <a:t>2 Pierre 1:21 </a:t>
            </a:r>
            <a:r>
              <a:rPr lang="fr-FR" dirty="0"/>
              <a:t>« car ce n'est jamais par une volonté d'homme qu'une prophétie a été apportée, mais c'est poussé par le Saint-Esprit que des hommes ont parlé de la part de Dieu. »</a:t>
            </a:r>
          </a:p>
        </p:txBody>
      </p:sp>
      <p:sp>
        <p:nvSpPr>
          <p:cNvPr id="28" name="ZoneTexte 27">
            <a:extLst>
              <a:ext uri="{FF2B5EF4-FFF2-40B4-BE49-F238E27FC236}">
                <a16:creationId xmlns:a16="http://schemas.microsoft.com/office/drawing/2014/main" id="{0E4F03B1-A475-7AF8-08E6-5D01E2130064}"/>
              </a:ext>
            </a:extLst>
          </p:cNvPr>
          <p:cNvSpPr txBox="1"/>
          <p:nvPr/>
        </p:nvSpPr>
        <p:spPr>
          <a:xfrm>
            <a:off x="1109229" y="5635163"/>
            <a:ext cx="10858441" cy="923330"/>
          </a:xfrm>
          <a:prstGeom prst="rect">
            <a:avLst/>
          </a:prstGeom>
          <a:noFill/>
        </p:spPr>
        <p:txBody>
          <a:bodyPr wrap="square">
            <a:spAutoFit/>
          </a:bodyPr>
          <a:lstStyle/>
          <a:p>
            <a:pPr marL="285750" indent="-285750">
              <a:buFont typeface="Wingdings" panose="05000000000000000000" pitchFamily="2" charset="2"/>
              <a:buChar char="§"/>
            </a:pPr>
            <a:r>
              <a:rPr lang="fr-FR" b="1" dirty="0"/>
              <a:t>Actes 28 v.25 </a:t>
            </a:r>
            <a:r>
              <a:rPr lang="fr-FR" dirty="0"/>
              <a:t>« 25 Comme ils se retiraient en désaccord, Paul n'ajouta que ces mots: C'est avec raison que le Saint Esprit, parlant à vos pères par le prophète Ésaïe, a dit: 26 Va vers ce peuple, et dis: Vous entendrez de vos oreilles, et vous ne comprendrez point; Vous regarderez de vos yeux, et vous ne verrez point</a:t>
            </a:r>
          </a:p>
        </p:txBody>
      </p:sp>
    </p:spTree>
    <p:extLst>
      <p:ext uri="{BB962C8B-B14F-4D97-AF65-F5344CB8AC3E}">
        <p14:creationId xmlns:p14="http://schemas.microsoft.com/office/powerpoint/2010/main" val="5169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1000"/>
                                        <p:tgtEl>
                                          <p:spTgt spid="28"/>
                                        </p:tgtEl>
                                      </p:cBhvr>
                                    </p:animEffect>
                                    <p:anim calcmode="lin" valueType="num">
                                      <p:cBhvr>
                                        <p:cTn id="71" dur="1000" fill="hold"/>
                                        <p:tgtEl>
                                          <p:spTgt spid="28"/>
                                        </p:tgtEl>
                                        <p:attrNameLst>
                                          <p:attrName>ppt_x</p:attrName>
                                        </p:attrNameLst>
                                      </p:cBhvr>
                                      <p:tavLst>
                                        <p:tav tm="0">
                                          <p:val>
                                            <p:strVal val="#ppt_x"/>
                                          </p:val>
                                        </p:tav>
                                        <p:tav tm="100000">
                                          <p:val>
                                            <p:strVal val="#ppt_x"/>
                                          </p:val>
                                        </p:tav>
                                      </p:tavLst>
                                    </p:anim>
                                    <p:anim calcmode="lin" valueType="num">
                                      <p:cBhvr>
                                        <p:cTn id="7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3" grpId="0"/>
      <p:bldP spid="3" grpId="0"/>
      <p:bldP spid="8" grpId="0"/>
      <p:bldP spid="12" grpId="0"/>
      <p:bldP spid="16" grpId="0"/>
      <p:bldP spid="20" grpId="0"/>
      <p:bldP spid="24"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93E0A-25BD-8E63-633C-B280115995C9}"/>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F7A312CD-6CE9-CF11-E350-DEA57645A19D}"/>
              </a:ext>
            </a:extLst>
          </p:cNvPr>
          <p:cNvSpPr txBox="1"/>
          <p:nvPr/>
        </p:nvSpPr>
        <p:spPr>
          <a:xfrm>
            <a:off x="2110414" y="380176"/>
            <a:ext cx="7971171" cy="646331"/>
          </a:xfrm>
          <a:prstGeom prst="rect">
            <a:avLst/>
          </a:prstGeom>
          <a:noFill/>
        </p:spPr>
        <p:txBody>
          <a:bodyPr wrap="square" rtlCol="0">
            <a:spAutoFit/>
          </a:bodyPr>
          <a:lstStyle/>
          <a:p>
            <a:pPr algn="ctr"/>
            <a:r>
              <a:rPr lang="fr-FR" b="1" dirty="0"/>
              <a:t>QUI EST LE SAINT-ESPRIT ? LE SAINT-ESPRIT EST UNE PERSONNE DIVINE		</a:t>
            </a:r>
          </a:p>
        </p:txBody>
      </p:sp>
      <p:sp>
        <p:nvSpPr>
          <p:cNvPr id="10" name="ZoneTexte 9">
            <a:extLst>
              <a:ext uri="{FF2B5EF4-FFF2-40B4-BE49-F238E27FC236}">
                <a16:creationId xmlns:a16="http://schemas.microsoft.com/office/drawing/2014/main" id="{C19B3D61-D5F8-45E6-F8C6-4E45E3AD61FD}"/>
              </a:ext>
            </a:extLst>
          </p:cNvPr>
          <p:cNvSpPr txBox="1"/>
          <p:nvPr/>
        </p:nvSpPr>
        <p:spPr>
          <a:xfrm>
            <a:off x="11554257" y="6369907"/>
            <a:ext cx="637743" cy="369332"/>
          </a:xfrm>
          <a:prstGeom prst="rect">
            <a:avLst/>
          </a:prstGeom>
          <a:noFill/>
        </p:spPr>
        <p:txBody>
          <a:bodyPr wrap="square" rtlCol="0">
            <a:spAutoFit/>
          </a:bodyPr>
          <a:lstStyle/>
          <a:p>
            <a:r>
              <a:rPr lang="fr-FR" dirty="0" err="1"/>
              <a:t>Pg</a:t>
            </a:r>
            <a:r>
              <a:rPr lang="fr-FR" dirty="0"/>
              <a:t> 3</a:t>
            </a:r>
          </a:p>
        </p:txBody>
      </p:sp>
      <p:sp>
        <p:nvSpPr>
          <p:cNvPr id="25" name="ZoneTexte 24">
            <a:extLst>
              <a:ext uri="{FF2B5EF4-FFF2-40B4-BE49-F238E27FC236}">
                <a16:creationId xmlns:a16="http://schemas.microsoft.com/office/drawing/2014/main" id="{4EDC04C8-930A-81FB-E6C3-712BED1F66B9}"/>
              </a:ext>
            </a:extLst>
          </p:cNvPr>
          <p:cNvSpPr txBox="1"/>
          <p:nvPr/>
        </p:nvSpPr>
        <p:spPr>
          <a:xfrm>
            <a:off x="958560" y="1026507"/>
            <a:ext cx="6187786" cy="369332"/>
          </a:xfrm>
          <a:prstGeom prst="rect">
            <a:avLst/>
          </a:prstGeom>
          <a:noFill/>
        </p:spPr>
        <p:txBody>
          <a:bodyPr wrap="square">
            <a:spAutoFit/>
          </a:bodyPr>
          <a:lstStyle/>
          <a:p>
            <a:r>
              <a:rPr lang="fr-FR" b="1" dirty="0"/>
              <a:t>4) La Résurrection des morts :</a:t>
            </a:r>
          </a:p>
        </p:txBody>
      </p:sp>
      <p:sp>
        <p:nvSpPr>
          <p:cNvPr id="27" name="ZoneTexte 26">
            <a:extLst>
              <a:ext uri="{FF2B5EF4-FFF2-40B4-BE49-F238E27FC236}">
                <a16:creationId xmlns:a16="http://schemas.microsoft.com/office/drawing/2014/main" id="{C9BB2F48-1524-F906-FDD1-0343FA360BEE}"/>
              </a:ext>
            </a:extLst>
          </p:cNvPr>
          <p:cNvSpPr txBox="1"/>
          <p:nvPr/>
        </p:nvSpPr>
        <p:spPr>
          <a:xfrm>
            <a:off x="958560" y="2042170"/>
            <a:ext cx="8586828" cy="646331"/>
          </a:xfrm>
          <a:prstGeom prst="rect">
            <a:avLst/>
          </a:prstGeom>
          <a:noFill/>
        </p:spPr>
        <p:txBody>
          <a:bodyPr wrap="square">
            <a:spAutoFit/>
          </a:bodyPr>
          <a:lstStyle/>
          <a:p>
            <a:r>
              <a:rPr lang="fr-FR" b="1" dirty="0"/>
              <a:t>5) Les paroles et les œuvres du Saint-Esprit sont considérées comme les paroles et les œuvres de Dieu : </a:t>
            </a:r>
          </a:p>
        </p:txBody>
      </p:sp>
      <p:sp>
        <p:nvSpPr>
          <p:cNvPr id="4" name="ZoneTexte 3">
            <a:extLst>
              <a:ext uri="{FF2B5EF4-FFF2-40B4-BE49-F238E27FC236}">
                <a16:creationId xmlns:a16="http://schemas.microsoft.com/office/drawing/2014/main" id="{1AF4A2F0-9057-A381-09B5-D2D576D8E9BB}"/>
              </a:ext>
            </a:extLst>
          </p:cNvPr>
          <p:cNvSpPr txBox="1"/>
          <p:nvPr/>
        </p:nvSpPr>
        <p:spPr>
          <a:xfrm>
            <a:off x="1207943" y="1402491"/>
            <a:ext cx="10759729" cy="646331"/>
          </a:xfrm>
          <a:prstGeom prst="rect">
            <a:avLst/>
          </a:prstGeom>
          <a:noFill/>
        </p:spPr>
        <p:txBody>
          <a:bodyPr wrap="square">
            <a:spAutoFit/>
          </a:bodyPr>
          <a:lstStyle/>
          <a:p>
            <a:pPr marL="285750" indent="-285750">
              <a:buFont typeface="Wingdings" panose="05000000000000000000" pitchFamily="2" charset="2"/>
              <a:buChar char="§"/>
            </a:pPr>
            <a:r>
              <a:rPr lang="fr-FR" b="1" dirty="0"/>
              <a:t>Rom.8 v.11</a:t>
            </a:r>
            <a:r>
              <a:rPr lang="fr-FR" dirty="0"/>
              <a:t> «Et si l'Esprit de celui qui a ressuscité Jésus d'entre les morts habite en vous, celui qui a ressuscité Christ d'entre les morts rendra aussi la vie à vos corps mortels par son Esprit qui habite en vous.  »</a:t>
            </a:r>
          </a:p>
        </p:txBody>
      </p:sp>
      <p:sp>
        <p:nvSpPr>
          <p:cNvPr id="7" name="ZoneTexte 6">
            <a:extLst>
              <a:ext uri="{FF2B5EF4-FFF2-40B4-BE49-F238E27FC236}">
                <a16:creationId xmlns:a16="http://schemas.microsoft.com/office/drawing/2014/main" id="{6D8DBDCE-F378-377B-6184-52FF0E757D5C}"/>
              </a:ext>
            </a:extLst>
          </p:cNvPr>
          <p:cNvSpPr txBox="1"/>
          <p:nvPr/>
        </p:nvSpPr>
        <p:spPr>
          <a:xfrm>
            <a:off x="1207942" y="2695153"/>
            <a:ext cx="10679257" cy="1754326"/>
          </a:xfrm>
          <a:prstGeom prst="rect">
            <a:avLst/>
          </a:prstGeom>
          <a:noFill/>
        </p:spPr>
        <p:txBody>
          <a:bodyPr wrap="square">
            <a:spAutoFit/>
          </a:bodyPr>
          <a:lstStyle/>
          <a:p>
            <a:pPr marL="285750" indent="-285750">
              <a:buFont typeface="Wingdings" panose="05000000000000000000" pitchFamily="2" charset="2"/>
              <a:buChar char="§"/>
            </a:pPr>
            <a:r>
              <a:rPr lang="fr-FR" b="1" dirty="0"/>
              <a:t>Rom.8 v.13:17 </a:t>
            </a:r>
            <a:r>
              <a:rPr lang="fr-FR" dirty="0"/>
              <a:t>« 13 Si vous vivez selon la chair, vous mourrez; mais si </a:t>
            </a:r>
            <a:r>
              <a:rPr lang="fr-FR" dirty="0">
                <a:solidFill>
                  <a:srgbClr val="FF0000"/>
                </a:solidFill>
              </a:rPr>
              <a:t>par l'Esprit vous faites mourir les actions du corps, vous vivrez,</a:t>
            </a:r>
            <a:r>
              <a:rPr lang="fr-FR" dirty="0"/>
              <a:t> 14 car tous </a:t>
            </a:r>
            <a:r>
              <a:rPr lang="fr-FR" dirty="0">
                <a:solidFill>
                  <a:srgbClr val="FF0000"/>
                </a:solidFill>
              </a:rPr>
              <a:t>ceux qui sont conduits par </a:t>
            </a:r>
            <a:r>
              <a:rPr lang="fr-FR" b="1" dirty="0"/>
              <a:t>l'Esprit de Dieu sont fils de Dieu</a:t>
            </a:r>
            <a:r>
              <a:rPr lang="fr-FR" dirty="0"/>
              <a:t>. 15 Et vous n'avez point reçu un esprit de servitude, pour être encore dans la crainte; mais vous avez reçu un Esprit d'adoption, par lequel nous crions: Abba! Père! 16 </a:t>
            </a:r>
            <a:r>
              <a:rPr lang="fr-FR" b="1" dirty="0"/>
              <a:t>L'Esprit lui-même rend témoignage à notre esprit </a:t>
            </a:r>
            <a:r>
              <a:rPr lang="fr-FR" dirty="0"/>
              <a:t>que nous sommes </a:t>
            </a:r>
            <a:r>
              <a:rPr lang="fr-FR" dirty="0">
                <a:solidFill>
                  <a:srgbClr val="FF0000"/>
                </a:solidFill>
              </a:rPr>
              <a:t>enfants de Die</a:t>
            </a:r>
            <a:r>
              <a:rPr lang="fr-FR" dirty="0"/>
              <a:t>u. 17 Or, si nous sommes enfants, nous sommes aussi héritiers: héritiers de Dieu, et cohéritiers de Christ, si toutefois nous souffrons avec lui, afin d'être glorifiés avec lui.</a:t>
            </a:r>
          </a:p>
        </p:txBody>
      </p:sp>
      <p:sp>
        <p:nvSpPr>
          <p:cNvPr id="9" name="ZoneTexte 8">
            <a:extLst>
              <a:ext uri="{FF2B5EF4-FFF2-40B4-BE49-F238E27FC236}">
                <a16:creationId xmlns:a16="http://schemas.microsoft.com/office/drawing/2014/main" id="{854455EE-7891-4CE5-F460-E57765D320C2}"/>
              </a:ext>
            </a:extLst>
          </p:cNvPr>
          <p:cNvSpPr txBox="1"/>
          <p:nvPr/>
        </p:nvSpPr>
        <p:spPr>
          <a:xfrm>
            <a:off x="810491" y="4592781"/>
            <a:ext cx="1226127" cy="369332"/>
          </a:xfrm>
          <a:prstGeom prst="rect">
            <a:avLst/>
          </a:prstGeom>
          <a:noFill/>
        </p:spPr>
        <p:txBody>
          <a:bodyPr wrap="square" rtlCol="0">
            <a:spAutoFit/>
          </a:bodyPr>
          <a:lstStyle/>
          <a:p>
            <a:r>
              <a:rPr lang="fr-FR" b="1" dirty="0"/>
              <a:t>Mots Clés :</a:t>
            </a:r>
          </a:p>
        </p:txBody>
      </p:sp>
      <p:sp>
        <p:nvSpPr>
          <p:cNvPr id="13" name="ZoneTexte 12">
            <a:extLst>
              <a:ext uri="{FF2B5EF4-FFF2-40B4-BE49-F238E27FC236}">
                <a16:creationId xmlns:a16="http://schemas.microsoft.com/office/drawing/2014/main" id="{B08263EF-091E-4599-F959-1DFD37863FB6}"/>
              </a:ext>
            </a:extLst>
          </p:cNvPr>
          <p:cNvSpPr txBox="1"/>
          <p:nvPr/>
        </p:nvSpPr>
        <p:spPr>
          <a:xfrm>
            <a:off x="2110414" y="4592781"/>
            <a:ext cx="9963822" cy="1200329"/>
          </a:xfrm>
          <a:prstGeom prst="rect">
            <a:avLst/>
          </a:prstGeom>
          <a:noFill/>
        </p:spPr>
        <p:txBody>
          <a:bodyPr wrap="square">
            <a:spAutoFit/>
          </a:bodyPr>
          <a:lstStyle/>
          <a:p>
            <a:r>
              <a:rPr lang="fr-FR" b="1" dirty="0"/>
              <a:t>Versets 13 &amp; 14 </a:t>
            </a:r>
            <a:r>
              <a:rPr lang="fr-FR" dirty="0"/>
              <a:t>==) Ceux qui sont </a:t>
            </a:r>
            <a:r>
              <a:rPr lang="fr-FR" b="1" dirty="0"/>
              <a:t>conduits par l'Esprit de Dieu sont par cette action </a:t>
            </a:r>
            <a:r>
              <a:rPr lang="fr-FR" dirty="0"/>
              <a:t>même, </a:t>
            </a:r>
            <a:r>
              <a:rPr lang="fr-FR" b="1" dirty="0"/>
              <a:t>élevés à la dignité de fils de Dieu</a:t>
            </a:r>
            <a:r>
              <a:rPr lang="fr-FR" dirty="0"/>
              <a:t>. L’affirmation que le chrétien </a:t>
            </a:r>
            <a:r>
              <a:rPr lang="fr-FR" b="1" dirty="0"/>
              <a:t>est fils de Dieu</a:t>
            </a:r>
            <a:r>
              <a:rPr lang="fr-FR" dirty="0"/>
              <a:t>, l'apôtre la prouve par </a:t>
            </a:r>
            <a:r>
              <a:rPr lang="fr-FR" b="1" dirty="0"/>
              <a:t>la nature de l'Esprit même </a:t>
            </a:r>
            <a:r>
              <a:rPr lang="fr-FR" dirty="0"/>
              <a:t>que le chrétien a reçu : </a:t>
            </a:r>
            <a:r>
              <a:rPr lang="fr-FR" b="1" dirty="0"/>
              <a:t>c'est un esprit filial </a:t>
            </a:r>
            <a:r>
              <a:rPr lang="fr-FR" dirty="0"/>
              <a:t>; (</a:t>
            </a:r>
            <a:r>
              <a:rPr lang="fr-FR" b="1" dirty="0"/>
              <a:t>verset 15</a:t>
            </a:r>
            <a:r>
              <a:rPr lang="fr-FR" dirty="0"/>
              <a:t>) puis par le témoignage intime que le Saint Esprit rend à la conscience du croyant. (</a:t>
            </a:r>
            <a:r>
              <a:rPr lang="fr-FR" b="1" dirty="0"/>
              <a:t>verset 16</a:t>
            </a:r>
            <a:r>
              <a:rPr lang="fr-FR" dirty="0"/>
              <a:t>)</a:t>
            </a:r>
          </a:p>
        </p:txBody>
      </p:sp>
      <p:sp>
        <p:nvSpPr>
          <p:cNvPr id="15" name="ZoneTexte 14">
            <a:extLst>
              <a:ext uri="{FF2B5EF4-FFF2-40B4-BE49-F238E27FC236}">
                <a16:creationId xmlns:a16="http://schemas.microsoft.com/office/drawing/2014/main" id="{C06A36CB-6B4B-4A5F-3223-9F1B70C5C732}"/>
              </a:ext>
            </a:extLst>
          </p:cNvPr>
          <p:cNvSpPr txBox="1"/>
          <p:nvPr/>
        </p:nvSpPr>
        <p:spPr>
          <a:xfrm>
            <a:off x="0" y="5723576"/>
            <a:ext cx="11849909" cy="1200329"/>
          </a:xfrm>
          <a:prstGeom prst="rect">
            <a:avLst/>
          </a:prstGeom>
          <a:noFill/>
        </p:spPr>
        <p:txBody>
          <a:bodyPr wrap="square">
            <a:spAutoFit/>
          </a:bodyPr>
          <a:lstStyle/>
          <a:p>
            <a:r>
              <a:rPr lang="fr-FR" b="1" dirty="0"/>
              <a:t>L'Esprit que nous recevons </a:t>
            </a:r>
            <a:r>
              <a:rPr lang="fr-FR" dirty="0"/>
              <a:t>n'est pas </a:t>
            </a:r>
            <a:r>
              <a:rPr lang="fr-FR" b="1" dirty="0"/>
              <a:t>simplement un sentiment filial</a:t>
            </a:r>
            <a:r>
              <a:rPr lang="fr-FR" dirty="0"/>
              <a:t>, c'est </a:t>
            </a:r>
            <a:r>
              <a:rPr lang="fr-FR" b="1" dirty="0"/>
              <a:t>l'Esprit de Dieu lui même </a:t>
            </a:r>
            <a:r>
              <a:rPr lang="fr-FR" dirty="0"/>
              <a:t>qui nous est donné parce que </a:t>
            </a:r>
            <a:r>
              <a:rPr lang="fr-FR" b="1" dirty="0"/>
              <a:t>Dieu nous a engendré par son Esprit </a:t>
            </a:r>
            <a:r>
              <a:rPr lang="fr-FR" dirty="0"/>
              <a:t>et fait ainsi de nous ses enfants. Cet Esprit met ceux qui le reçoivent dans un </a:t>
            </a:r>
            <a:r>
              <a:rPr lang="fr-FR" b="1" dirty="0"/>
              <a:t>rapport filial avec Dieu</a:t>
            </a:r>
            <a:r>
              <a:rPr lang="fr-FR" dirty="0"/>
              <a:t>, tout semblable à celui que Jésus, leur frère aîné, entretient avec son Père ; (Jean 17.21-23) il leur communique les privilèges du Fils.</a:t>
            </a:r>
          </a:p>
        </p:txBody>
      </p:sp>
    </p:spTree>
    <p:extLst>
      <p:ext uri="{BB962C8B-B14F-4D97-AF65-F5344CB8AC3E}">
        <p14:creationId xmlns:p14="http://schemas.microsoft.com/office/powerpoint/2010/main" val="41227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4" grpId="0"/>
      <p:bldP spid="7" grpId="0"/>
      <p:bldP spid="9"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D8CF6-008F-B8FE-5E54-F95E9CD2AC5B}"/>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22CA7B98-B370-536A-3EA1-0898EF8FC6A6}"/>
              </a:ext>
            </a:extLst>
          </p:cNvPr>
          <p:cNvSpPr txBox="1"/>
          <p:nvPr/>
        </p:nvSpPr>
        <p:spPr>
          <a:xfrm>
            <a:off x="2110412" y="227222"/>
            <a:ext cx="7971171" cy="646331"/>
          </a:xfrm>
          <a:prstGeom prst="rect">
            <a:avLst/>
          </a:prstGeom>
          <a:noFill/>
        </p:spPr>
        <p:txBody>
          <a:bodyPr wrap="square" rtlCol="0">
            <a:spAutoFit/>
          </a:bodyPr>
          <a:lstStyle/>
          <a:p>
            <a:pPr algn="ctr"/>
            <a:r>
              <a:rPr lang="fr-FR" b="1" dirty="0"/>
              <a:t>QUI EST LE SAINT-ESPRIT ? LE SAINT-ESPRIT EST UNE PERSONNE DIVINE		</a:t>
            </a:r>
          </a:p>
        </p:txBody>
      </p:sp>
      <p:sp>
        <p:nvSpPr>
          <p:cNvPr id="7" name="ZoneTexte 6">
            <a:extLst>
              <a:ext uri="{FF2B5EF4-FFF2-40B4-BE49-F238E27FC236}">
                <a16:creationId xmlns:a16="http://schemas.microsoft.com/office/drawing/2014/main" id="{78E9A480-15CF-6A72-A9FD-3B3CA4C19A71}"/>
              </a:ext>
            </a:extLst>
          </p:cNvPr>
          <p:cNvSpPr txBox="1"/>
          <p:nvPr/>
        </p:nvSpPr>
        <p:spPr>
          <a:xfrm>
            <a:off x="511275" y="859630"/>
            <a:ext cx="11169446" cy="369332"/>
          </a:xfrm>
          <a:prstGeom prst="rect">
            <a:avLst/>
          </a:prstGeom>
          <a:noFill/>
        </p:spPr>
        <p:txBody>
          <a:bodyPr wrap="square" rtlCol="0">
            <a:spAutoFit/>
          </a:bodyPr>
          <a:lstStyle/>
          <a:p>
            <a:r>
              <a:rPr lang="fr-FR" b="1" dirty="0">
                <a:highlight>
                  <a:srgbClr val="FFFF00"/>
                </a:highlight>
              </a:rPr>
              <a:t>C) Il a sa propre puissance ==)  Actes 10 v.38 &amp; Rom.15 v.13 &amp; 1 Cor.2 v.4 : </a:t>
            </a:r>
          </a:p>
        </p:txBody>
      </p:sp>
      <p:sp>
        <p:nvSpPr>
          <p:cNvPr id="10" name="ZoneTexte 9">
            <a:extLst>
              <a:ext uri="{FF2B5EF4-FFF2-40B4-BE49-F238E27FC236}">
                <a16:creationId xmlns:a16="http://schemas.microsoft.com/office/drawing/2014/main" id="{D120938E-4A1D-E831-89D8-FC1C631E9391}"/>
              </a:ext>
            </a:extLst>
          </p:cNvPr>
          <p:cNvSpPr txBox="1"/>
          <p:nvPr/>
        </p:nvSpPr>
        <p:spPr>
          <a:xfrm>
            <a:off x="11493911" y="6408114"/>
            <a:ext cx="884903" cy="369332"/>
          </a:xfrm>
          <a:prstGeom prst="rect">
            <a:avLst/>
          </a:prstGeom>
          <a:noFill/>
        </p:spPr>
        <p:txBody>
          <a:bodyPr wrap="square" rtlCol="0">
            <a:spAutoFit/>
          </a:bodyPr>
          <a:lstStyle/>
          <a:p>
            <a:r>
              <a:rPr lang="fr-FR" dirty="0" err="1"/>
              <a:t>Pg</a:t>
            </a:r>
            <a:r>
              <a:rPr lang="fr-FR" dirty="0"/>
              <a:t> 4</a:t>
            </a:r>
          </a:p>
        </p:txBody>
      </p:sp>
      <p:sp>
        <p:nvSpPr>
          <p:cNvPr id="4" name="ZoneTexte 3">
            <a:extLst>
              <a:ext uri="{FF2B5EF4-FFF2-40B4-BE49-F238E27FC236}">
                <a16:creationId xmlns:a16="http://schemas.microsoft.com/office/drawing/2014/main" id="{C9900114-AE28-D04C-DA11-16897ED8E2D8}"/>
              </a:ext>
            </a:extLst>
          </p:cNvPr>
          <p:cNvSpPr txBox="1"/>
          <p:nvPr/>
        </p:nvSpPr>
        <p:spPr>
          <a:xfrm>
            <a:off x="1032695" y="1243155"/>
            <a:ext cx="10871488" cy="646331"/>
          </a:xfrm>
          <a:prstGeom prst="rect">
            <a:avLst/>
          </a:prstGeom>
          <a:noFill/>
        </p:spPr>
        <p:txBody>
          <a:bodyPr wrap="square">
            <a:spAutoFit/>
          </a:bodyPr>
          <a:lstStyle/>
          <a:p>
            <a:pPr marL="285750" indent="-285750">
              <a:buFont typeface="Wingdings" panose="05000000000000000000" pitchFamily="2" charset="2"/>
              <a:buChar char="§"/>
            </a:pPr>
            <a:r>
              <a:rPr lang="fr-FR" b="1" dirty="0"/>
              <a:t>Actes 10 v.38 </a:t>
            </a:r>
            <a:r>
              <a:rPr lang="fr-FR" dirty="0"/>
              <a:t>«vous savez comment Dieu a oint du Saint-Esprit et de force Jésus de Nazareth, qui allait de lieu en lieu faisant du bien et guérissant tous ceux qui étaient sous l’emprise du diable, car Dieu était avec lui.»</a:t>
            </a:r>
          </a:p>
        </p:txBody>
      </p:sp>
      <p:sp>
        <p:nvSpPr>
          <p:cNvPr id="9" name="ZoneTexte 8">
            <a:extLst>
              <a:ext uri="{FF2B5EF4-FFF2-40B4-BE49-F238E27FC236}">
                <a16:creationId xmlns:a16="http://schemas.microsoft.com/office/drawing/2014/main" id="{498D23E0-E0BC-14D1-78AC-F3DEF40AB138}"/>
              </a:ext>
            </a:extLst>
          </p:cNvPr>
          <p:cNvSpPr txBox="1"/>
          <p:nvPr/>
        </p:nvSpPr>
        <p:spPr>
          <a:xfrm>
            <a:off x="1028896" y="1821149"/>
            <a:ext cx="10871487" cy="646331"/>
          </a:xfrm>
          <a:prstGeom prst="rect">
            <a:avLst/>
          </a:prstGeom>
          <a:noFill/>
        </p:spPr>
        <p:txBody>
          <a:bodyPr wrap="square">
            <a:spAutoFit/>
          </a:bodyPr>
          <a:lstStyle/>
          <a:p>
            <a:pPr marL="285750" indent="-285750">
              <a:buFont typeface="Wingdings" panose="05000000000000000000" pitchFamily="2" charset="2"/>
              <a:buChar char="§"/>
            </a:pPr>
            <a:r>
              <a:rPr lang="fr-FR" b="1" dirty="0"/>
              <a:t>Rom.15 v.13 </a:t>
            </a:r>
            <a:r>
              <a:rPr lang="fr-FR" dirty="0"/>
              <a:t>« Que le Dieu de l’espérance vous remplisse de toute joie et de toute paix dans la foi, pour que vous abondiez en espérance, par la puissance du Saint-Esprit ! »</a:t>
            </a:r>
          </a:p>
        </p:txBody>
      </p:sp>
      <p:sp>
        <p:nvSpPr>
          <p:cNvPr id="12" name="ZoneTexte 11">
            <a:extLst>
              <a:ext uri="{FF2B5EF4-FFF2-40B4-BE49-F238E27FC236}">
                <a16:creationId xmlns:a16="http://schemas.microsoft.com/office/drawing/2014/main" id="{C457731D-8AED-DB7E-7015-C06FB079F423}"/>
              </a:ext>
            </a:extLst>
          </p:cNvPr>
          <p:cNvSpPr txBox="1"/>
          <p:nvPr/>
        </p:nvSpPr>
        <p:spPr>
          <a:xfrm>
            <a:off x="737794" y="3070315"/>
            <a:ext cx="10716405" cy="646331"/>
          </a:xfrm>
          <a:prstGeom prst="rect">
            <a:avLst/>
          </a:prstGeom>
          <a:noFill/>
        </p:spPr>
        <p:txBody>
          <a:bodyPr wrap="square">
            <a:spAutoFit/>
          </a:bodyPr>
          <a:lstStyle/>
          <a:p>
            <a:pPr marL="285750" indent="-285750">
              <a:buFont typeface="Wingdings" panose="05000000000000000000" pitchFamily="2" charset="2"/>
              <a:buChar char="Ø"/>
            </a:pPr>
            <a:r>
              <a:rPr lang="fr-FR" b="1" dirty="0">
                <a:highlight>
                  <a:srgbClr val="FFFF00"/>
                </a:highlight>
              </a:rPr>
              <a:t>Le Saint-Esprit est la présence même de la force de Dieu </a:t>
            </a:r>
            <a:r>
              <a:rPr lang="fr-FR" dirty="0">
                <a:highlight>
                  <a:srgbClr val="FFFF00"/>
                </a:highlight>
              </a:rPr>
              <a:t>qui agit en Ses serviteurs </a:t>
            </a:r>
            <a:r>
              <a:rPr lang="fr-FR" b="1" dirty="0">
                <a:highlight>
                  <a:srgbClr val="FFFF00"/>
                </a:highlight>
              </a:rPr>
              <a:t>. </a:t>
            </a:r>
            <a:r>
              <a:rPr lang="fr-FR" dirty="0">
                <a:highlight>
                  <a:srgbClr val="FFFF00"/>
                </a:highlight>
              </a:rPr>
              <a:t>C'est</a:t>
            </a:r>
            <a:r>
              <a:rPr lang="fr-FR" b="1" dirty="0">
                <a:highlight>
                  <a:srgbClr val="FFFF00"/>
                </a:highlight>
              </a:rPr>
              <a:t> cet Esprit qui incite les chrétiens à croître et à vaincre le péché, à transformer leur vie pour devenir comme Jésus-Christ !</a:t>
            </a:r>
          </a:p>
        </p:txBody>
      </p:sp>
      <p:sp>
        <p:nvSpPr>
          <p:cNvPr id="14" name="ZoneTexte 13">
            <a:extLst>
              <a:ext uri="{FF2B5EF4-FFF2-40B4-BE49-F238E27FC236}">
                <a16:creationId xmlns:a16="http://schemas.microsoft.com/office/drawing/2014/main" id="{ED2D6F47-E86F-C42A-15E4-7C67B1ED1DEE}"/>
              </a:ext>
            </a:extLst>
          </p:cNvPr>
          <p:cNvSpPr txBox="1"/>
          <p:nvPr/>
        </p:nvSpPr>
        <p:spPr>
          <a:xfrm>
            <a:off x="1025096" y="2452407"/>
            <a:ext cx="10807131" cy="646331"/>
          </a:xfrm>
          <a:prstGeom prst="rect">
            <a:avLst/>
          </a:prstGeom>
          <a:noFill/>
        </p:spPr>
        <p:txBody>
          <a:bodyPr wrap="square">
            <a:spAutoFit/>
          </a:bodyPr>
          <a:lstStyle/>
          <a:p>
            <a:pPr marL="285750" indent="-285750">
              <a:buFont typeface="Wingdings" panose="05000000000000000000" pitchFamily="2" charset="2"/>
              <a:buChar char="§"/>
            </a:pPr>
            <a:r>
              <a:rPr lang="fr-FR" b="1" dirty="0"/>
              <a:t>1 Cor.2 v.4  « </a:t>
            </a:r>
            <a:r>
              <a:rPr lang="fr-FR" dirty="0"/>
              <a:t>et ma parole et ma prédication ne reposaient pas sur les discours persuasifs de la sagesse, mais sur une démonstration d’Esprit et de puissance »</a:t>
            </a:r>
          </a:p>
        </p:txBody>
      </p:sp>
      <p:sp>
        <p:nvSpPr>
          <p:cNvPr id="18" name="ZoneTexte 17">
            <a:extLst>
              <a:ext uri="{FF2B5EF4-FFF2-40B4-BE49-F238E27FC236}">
                <a16:creationId xmlns:a16="http://schemas.microsoft.com/office/drawing/2014/main" id="{0E5DFD24-6C41-D61D-7CF1-6D74EA99AA5E}"/>
              </a:ext>
            </a:extLst>
          </p:cNvPr>
          <p:cNvSpPr txBox="1"/>
          <p:nvPr/>
        </p:nvSpPr>
        <p:spPr>
          <a:xfrm>
            <a:off x="755783" y="4691515"/>
            <a:ext cx="11262924" cy="646331"/>
          </a:xfrm>
          <a:prstGeom prst="rect">
            <a:avLst/>
          </a:prstGeom>
          <a:noFill/>
        </p:spPr>
        <p:txBody>
          <a:bodyPr wrap="square">
            <a:spAutoFit/>
          </a:bodyPr>
          <a:lstStyle/>
          <a:p>
            <a:pPr marL="285750" indent="-285750">
              <a:buFont typeface="Wingdings" panose="05000000000000000000" pitchFamily="2" charset="2"/>
              <a:buChar char="Ø"/>
            </a:pPr>
            <a:r>
              <a:rPr lang="fr-FR" b="1" dirty="0">
                <a:highlight>
                  <a:srgbClr val="FFFF00"/>
                </a:highlight>
              </a:rPr>
              <a:t>La puissance du Saint-Esprit permet de courir dans le champ de Dieu</a:t>
            </a:r>
            <a:r>
              <a:rPr lang="fr-FR" dirty="0">
                <a:highlight>
                  <a:srgbClr val="FFFF00"/>
                </a:highlight>
              </a:rPr>
              <a:t>, </a:t>
            </a:r>
            <a:r>
              <a:rPr lang="fr-FR" b="1" dirty="0">
                <a:highlight>
                  <a:srgbClr val="FFFF00"/>
                </a:highlight>
              </a:rPr>
              <a:t>persévérer dans l'œuvre de Dieu</a:t>
            </a:r>
            <a:r>
              <a:rPr lang="fr-FR" dirty="0">
                <a:highlight>
                  <a:srgbClr val="FFFF00"/>
                </a:highlight>
              </a:rPr>
              <a:t>, </a:t>
            </a:r>
            <a:r>
              <a:rPr lang="fr-FR" b="1" dirty="0">
                <a:highlight>
                  <a:srgbClr val="FFFF00"/>
                </a:highlight>
              </a:rPr>
              <a:t>sans nous lasser, sans nous fatiguer</a:t>
            </a:r>
            <a:endParaRPr lang="fr-FR" dirty="0">
              <a:highlight>
                <a:srgbClr val="FFFF00"/>
              </a:highlight>
            </a:endParaRPr>
          </a:p>
        </p:txBody>
      </p:sp>
      <p:sp>
        <p:nvSpPr>
          <p:cNvPr id="20" name="ZoneTexte 19">
            <a:extLst>
              <a:ext uri="{FF2B5EF4-FFF2-40B4-BE49-F238E27FC236}">
                <a16:creationId xmlns:a16="http://schemas.microsoft.com/office/drawing/2014/main" id="{82455A09-D922-DBE1-B64E-76710306E816}"/>
              </a:ext>
            </a:extLst>
          </p:cNvPr>
          <p:cNvSpPr txBox="1"/>
          <p:nvPr/>
        </p:nvSpPr>
        <p:spPr>
          <a:xfrm>
            <a:off x="1032695" y="3758112"/>
            <a:ext cx="10871486" cy="923330"/>
          </a:xfrm>
          <a:prstGeom prst="rect">
            <a:avLst/>
          </a:prstGeom>
          <a:noFill/>
        </p:spPr>
        <p:txBody>
          <a:bodyPr wrap="square">
            <a:spAutoFit/>
          </a:bodyPr>
          <a:lstStyle/>
          <a:p>
            <a:pPr marL="285750" indent="-285750">
              <a:buFont typeface="Wingdings" panose="05000000000000000000" pitchFamily="2" charset="2"/>
              <a:buChar char="§"/>
            </a:pPr>
            <a:r>
              <a:rPr lang="fr-FR" b="1" dirty="0"/>
              <a:t>Psaumes 51:13-15 </a:t>
            </a:r>
            <a:r>
              <a:rPr lang="fr-FR" dirty="0"/>
              <a:t>«13 Ne me renvoie pas loin de ta présence, et ne me retire pas l'Esprit Saint qui vient de toi ! 14 Rends-moi la joie du salut, et affermis-moi par ton Esprit généreux !15 Alors je pourrai montrer à qui est coupable le chemin que tu prescris pour que les pécheurs reviennent à toi. »</a:t>
            </a:r>
          </a:p>
        </p:txBody>
      </p:sp>
      <p:sp>
        <p:nvSpPr>
          <p:cNvPr id="22" name="ZoneTexte 21">
            <a:extLst>
              <a:ext uri="{FF2B5EF4-FFF2-40B4-BE49-F238E27FC236}">
                <a16:creationId xmlns:a16="http://schemas.microsoft.com/office/drawing/2014/main" id="{E57B0AE0-DE0A-8747-E280-C5071EBC6678}"/>
              </a:ext>
            </a:extLst>
          </p:cNvPr>
          <p:cNvSpPr txBox="1"/>
          <p:nvPr/>
        </p:nvSpPr>
        <p:spPr>
          <a:xfrm>
            <a:off x="1032695" y="5324279"/>
            <a:ext cx="11072714" cy="1200329"/>
          </a:xfrm>
          <a:prstGeom prst="rect">
            <a:avLst/>
          </a:prstGeom>
          <a:noFill/>
        </p:spPr>
        <p:txBody>
          <a:bodyPr wrap="square">
            <a:spAutoFit/>
          </a:bodyPr>
          <a:lstStyle/>
          <a:p>
            <a:pPr marL="285750" indent="-285750">
              <a:buFont typeface="Wingdings" panose="05000000000000000000" pitchFamily="2" charset="2"/>
              <a:buChar char="§"/>
            </a:pPr>
            <a:r>
              <a:rPr lang="fr-FR" b="1" dirty="0"/>
              <a:t>Esaïe 40:29-31 </a:t>
            </a:r>
            <a:r>
              <a:rPr lang="fr-FR" dirty="0"/>
              <a:t>«29 Il donne de la force à celui qui est fatigué, Et il augmente la vigueur de celui qui tombe en défaillance. 30 Les adolescents se fatiguent et se lassent, Et les jeunes hommes chancellent; 31 Mais ceux qui se confient en l'Éternel renouvellent leur force. Ils prennent le vol comme les aigles; Ils courent, et ne se lassent point, Ils marchent, et ne se fatiguent point.  »</a:t>
            </a:r>
          </a:p>
        </p:txBody>
      </p:sp>
    </p:spTree>
    <p:extLst>
      <p:ext uri="{BB962C8B-B14F-4D97-AF65-F5344CB8AC3E}">
        <p14:creationId xmlns:p14="http://schemas.microsoft.com/office/powerpoint/2010/main" val="50665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9" grpId="0"/>
      <p:bldP spid="12" grpId="0"/>
      <p:bldP spid="14" grpId="0"/>
      <p:bldP spid="18" grpId="0"/>
      <p:bldP spid="20"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2060A-8B73-1F28-7162-1406D68393DC}"/>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08EBCCE5-8875-93A6-3E72-10C3304EE547}"/>
              </a:ext>
            </a:extLst>
          </p:cNvPr>
          <p:cNvSpPr txBox="1"/>
          <p:nvPr/>
        </p:nvSpPr>
        <p:spPr>
          <a:xfrm>
            <a:off x="2110412" y="227222"/>
            <a:ext cx="7971171" cy="646331"/>
          </a:xfrm>
          <a:prstGeom prst="rect">
            <a:avLst/>
          </a:prstGeom>
          <a:noFill/>
        </p:spPr>
        <p:txBody>
          <a:bodyPr wrap="square" rtlCol="0">
            <a:spAutoFit/>
          </a:bodyPr>
          <a:lstStyle/>
          <a:p>
            <a:pPr algn="ctr"/>
            <a:r>
              <a:rPr lang="fr-FR" b="1" dirty="0"/>
              <a:t>QUI EST LE SAINT-ESPRIT ? LE SAINT-ESPRIT EST UNE PERSONNE DIVINE		</a:t>
            </a:r>
          </a:p>
        </p:txBody>
      </p:sp>
      <p:sp>
        <p:nvSpPr>
          <p:cNvPr id="10" name="ZoneTexte 9">
            <a:extLst>
              <a:ext uri="{FF2B5EF4-FFF2-40B4-BE49-F238E27FC236}">
                <a16:creationId xmlns:a16="http://schemas.microsoft.com/office/drawing/2014/main" id="{FD831C70-3606-B7F3-4349-E8694ADAD7A3}"/>
              </a:ext>
            </a:extLst>
          </p:cNvPr>
          <p:cNvSpPr txBox="1"/>
          <p:nvPr/>
        </p:nvSpPr>
        <p:spPr>
          <a:xfrm>
            <a:off x="11493911" y="6408114"/>
            <a:ext cx="884903" cy="369332"/>
          </a:xfrm>
          <a:prstGeom prst="rect">
            <a:avLst/>
          </a:prstGeom>
          <a:noFill/>
        </p:spPr>
        <p:txBody>
          <a:bodyPr wrap="square" rtlCol="0">
            <a:spAutoFit/>
          </a:bodyPr>
          <a:lstStyle/>
          <a:p>
            <a:r>
              <a:rPr lang="fr-FR" dirty="0" err="1"/>
              <a:t>Pg</a:t>
            </a:r>
            <a:r>
              <a:rPr lang="fr-FR" dirty="0"/>
              <a:t> 5</a:t>
            </a:r>
          </a:p>
        </p:txBody>
      </p:sp>
      <p:sp>
        <p:nvSpPr>
          <p:cNvPr id="4" name="ZoneTexte 3">
            <a:extLst>
              <a:ext uri="{FF2B5EF4-FFF2-40B4-BE49-F238E27FC236}">
                <a16:creationId xmlns:a16="http://schemas.microsoft.com/office/drawing/2014/main" id="{EAC95046-19FB-FC9A-DB27-EDC578AA3012}"/>
              </a:ext>
            </a:extLst>
          </p:cNvPr>
          <p:cNvSpPr txBox="1"/>
          <p:nvPr/>
        </p:nvSpPr>
        <p:spPr>
          <a:xfrm>
            <a:off x="808899" y="847576"/>
            <a:ext cx="11182207" cy="369332"/>
          </a:xfrm>
          <a:prstGeom prst="rect">
            <a:avLst/>
          </a:prstGeom>
          <a:noFill/>
        </p:spPr>
        <p:txBody>
          <a:bodyPr wrap="square">
            <a:spAutoFit/>
          </a:bodyPr>
          <a:lstStyle/>
          <a:p>
            <a:pPr marL="285750" indent="-285750">
              <a:buFont typeface="Wingdings" panose="05000000000000000000" pitchFamily="2" charset="2"/>
              <a:buChar char="§"/>
            </a:pPr>
            <a:r>
              <a:rPr lang="fr-FR" b="1" dirty="0"/>
              <a:t>Ses liens étroits avec Dieu le Père et Dieu le Fils :</a:t>
            </a:r>
          </a:p>
        </p:txBody>
      </p:sp>
      <p:sp>
        <p:nvSpPr>
          <p:cNvPr id="7" name="ZoneTexte 6">
            <a:extLst>
              <a:ext uri="{FF2B5EF4-FFF2-40B4-BE49-F238E27FC236}">
                <a16:creationId xmlns:a16="http://schemas.microsoft.com/office/drawing/2014/main" id="{21442379-1FB3-7954-2E48-E90B92F9F0C7}"/>
              </a:ext>
            </a:extLst>
          </p:cNvPr>
          <p:cNvSpPr txBox="1"/>
          <p:nvPr/>
        </p:nvSpPr>
        <p:spPr>
          <a:xfrm>
            <a:off x="1130011" y="1227299"/>
            <a:ext cx="6187786" cy="369332"/>
          </a:xfrm>
          <a:prstGeom prst="rect">
            <a:avLst/>
          </a:prstGeom>
          <a:noFill/>
        </p:spPr>
        <p:txBody>
          <a:bodyPr wrap="square">
            <a:spAutoFit/>
          </a:bodyPr>
          <a:lstStyle/>
          <a:p>
            <a:r>
              <a:rPr lang="fr-FR" b="1" dirty="0"/>
              <a:t>1) Jésus a été envoyé par le Père</a:t>
            </a:r>
            <a:r>
              <a:rPr lang="fr-FR" dirty="0"/>
              <a:t> </a:t>
            </a:r>
          </a:p>
        </p:txBody>
      </p:sp>
      <p:sp>
        <p:nvSpPr>
          <p:cNvPr id="11" name="ZoneTexte 10">
            <a:extLst>
              <a:ext uri="{FF2B5EF4-FFF2-40B4-BE49-F238E27FC236}">
                <a16:creationId xmlns:a16="http://schemas.microsoft.com/office/drawing/2014/main" id="{88358AC8-FDB6-106B-4BB6-E24AC2FB3D8E}"/>
              </a:ext>
            </a:extLst>
          </p:cNvPr>
          <p:cNvSpPr txBox="1"/>
          <p:nvPr/>
        </p:nvSpPr>
        <p:spPr>
          <a:xfrm>
            <a:off x="1130011" y="2736087"/>
            <a:ext cx="7047634" cy="369332"/>
          </a:xfrm>
          <a:prstGeom prst="rect">
            <a:avLst/>
          </a:prstGeom>
          <a:noFill/>
        </p:spPr>
        <p:txBody>
          <a:bodyPr wrap="square">
            <a:spAutoFit/>
          </a:bodyPr>
          <a:lstStyle/>
          <a:p>
            <a:r>
              <a:rPr lang="fr-FR" b="1" dirty="0"/>
              <a:t>2) Le Saint-Esprit a été envoyé par le Père sur la demande du Fils</a:t>
            </a:r>
          </a:p>
        </p:txBody>
      </p:sp>
      <p:sp>
        <p:nvSpPr>
          <p:cNvPr id="14" name="ZoneTexte 13">
            <a:extLst>
              <a:ext uri="{FF2B5EF4-FFF2-40B4-BE49-F238E27FC236}">
                <a16:creationId xmlns:a16="http://schemas.microsoft.com/office/drawing/2014/main" id="{1D0CEC5F-C7BC-9EBA-19CF-7EBB940F713B}"/>
              </a:ext>
            </a:extLst>
          </p:cNvPr>
          <p:cNvSpPr txBox="1"/>
          <p:nvPr/>
        </p:nvSpPr>
        <p:spPr>
          <a:xfrm>
            <a:off x="1130011" y="1652596"/>
            <a:ext cx="9822007" cy="369332"/>
          </a:xfrm>
          <a:prstGeom prst="rect">
            <a:avLst/>
          </a:prstGeom>
          <a:noFill/>
        </p:spPr>
        <p:txBody>
          <a:bodyPr wrap="square">
            <a:spAutoFit/>
          </a:bodyPr>
          <a:lstStyle/>
          <a:p>
            <a:r>
              <a:rPr lang="fr-FR" b="1" dirty="0"/>
              <a:t>Jean 6 v.29 </a:t>
            </a:r>
            <a:r>
              <a:rPr lang="fr-FR" dirty="0"/>
              <a:t>« Jésus leur répondit: L’</a:t>
            </a:r>
            <a:r>
              <a:rPr lang="fr-FR" dirty="0" err="1"/>
              <a:t>oeuvre</a:t>
            </a:r>
            <a:r>
              <a:rPr lang="fr-FR" dirty="0"/>
              <a:t> de Dieu, c’est que vous croyiez en celui qu’il a envoyé ».</a:t>
            </a:r>
          </a:p>
        </p:txBody>
      </p:sp>
      <p:sp>
        <p:nvSpPr>
          <p:cNvPr id="17" name="ZoneTexte 16">
            <a:extLst>
              <a:ext uri="{FF2B5EF4-FFF2-40B4-BE49-F238E27FC236}">
                <a16:creationId xmlns:a16="http://schemas.microsoft.com/office/drawing/2014/main" id="{C2BCA70C-0D6D-DC9B-EBCC-BF76E02E2EB7}"/>
              </a:ext>
            </a:extLst>
          </p:cNvPr>
          <p:cNvSpPr txBox="1"/>
          <p:nvPr/>
        </p:nvSpPr>
        <p:spPr>
          <a:xfrm>
            <a:off x="1130011" y="1984760"/>
            <a:ext cx="10861096" cy="646331"/>
          </a:xfrm>
          <a:prstGeom prst="rect">
            <a:avLst/>
          </a:prstGeom>
          <a:noFill/>
        </p:spPr>
        <p:txBody>
          <a:bodyPr wrap="square">
            <a:spAutoFit/>
          </a:bodyPr>
          <a:lstStyle/>
          <a:p>
            <a:r>
              <a:rPr lang="fr-FR" b="1" dirty="0"/>
              <a:t>Jean 8 v.29 </a:t>
            </a:r>
            <a:r>
              <a:rPr lang="fr-FR" dirty="0"/>
              <a:t>« Celui qui m’a envoyé est avec moi; il ne m’a pas laissé seul, parce que je fais toujours ce qui lui est agréable. »</a:t>
            </a:r>
          </a:p>
        </p:txBody>
      </p:sp>
      <p:sp>
        <p:nvSpPr>
          <p:cNvPr id="21" name="ZoneTexte 20">
            <a:extLst>
              <a:ext uri="{FF2B5EF4-FFF2-40B4-BE49-F238E27FC236}">
                <a16:creationId xmlns:a16="http://schemas.microsoft.com/office/drawing/2014/main" id="{66E5C381-ACC3-C670-5D1F-2C511A8AC32B}"/>
              </a:ext>
            </a:extLst>
          </p:cNvPr>
          <p:cNvSpPr txBox="1"/>
          <p:nvPr/>
        </p:nvSpPr>
        <p:spPr>
          <a:xfrm>
            <a:off x="1130010" y="3134607"/>
            <a:ext cx="10861095" cy="646331"/>
          </a:xfrm>
          <a:prstGeom prst="rect">
            <a:avLst/>
          </a:prstGeom>
          <a:noFill/>
        </p:spPr>
        <p:txBody>
          <a:bodyPr wrap="square">
            <a:spAutoFit/>
          </a:bodyPr>
          <a:lstStyle/>
          <a:p>
            <a:r>
              <a:rPr lang="fr-FR" b="1" dirty="0"/>
              <a:t>Jean 14 v.26 </a:t>
            </a:r>
            <a:r>
              <a:rPr lang="fr-FR" dirty="0"/>
              <a:t>« Le Père enverra en mon nom l’Esprit Saint, celui qui doit vous aider. Il vous enseignera tout et il vous rappellera tout ce que je vous ai dit. »</a:t>
            </a:r>
          </a:p>
        </p:txBody>
      </p:sp>
      <p:sp>
        <p:nvSpPr>
          <p:cNvPr id="24" name="ZoneTexte 23">
            <a:extLst>
              <a:ext uri="{FF2B5EF4-FFF2-40B4-BE49-F238E27FC236}">
                <a16:creationId xmlns:a16="http://schemas.microsoft.com/office/drawing/2014/main" id="{04149EB5-601F-3A81-0575-7A0F4F6064C3}"/>
              </a:ext>
            </a:extLst>
          </p:cNvPr>
          <p:cNvSpPr txBox="1"/>
          <p:nvPr/>
        </p:nvSpPr>
        <p:spPr>
          <a:xfrm>
            <a:off x="1130011" y="3822789"/>
            <a:ext cx="10861094" cy="646331"/>
          </a:xfrm>
          <a:prstGeom prst="rect">
            <a:avLst/>
          </a:prstGeom>
          <a:noFill/>
        </p:spPr>
        <p:txBody>
          <a:bodyPr wrap="square">
            <a:spAutoFit/>
          </a:bodyPr>
          <a:lstStyle/>
          <a:p>
            <a:r>
              <a:rPr lang="fr-FR" b="1" dirty="0"/>
              <a:t>Jean 15 v.26 </a:t>
            </a:r>
            <a:r>
              <a:rPr lang="fr-FR" dirty="0"/>
              <a:t>« Quand sera venu le consolateur, que je vous enverrai de la part du Père, l’Esprit de vérité, qui vient du Père, il rendra témoignage de moi; »</a:t>
            </a:r>
          </a:p>
        </p:txBody>
      </p:sp>
      <p:sp>
        <p:nvSpPr>
          <p:cNvPr id="26" name="ZoneTexte 25">
            <a:extLst>
              <a:ext uri="{FF2B5EF4-FFF2-40B4-BE49-F238E27FC236}">
                <a16:creationId xmlns:a16="http://schemas.microsoft.com/office/drawing/2014/main" id="{DDC4C0CC-E990-EEEA-9030-7BFAF8503E15}"/>
              </a:ext>
            </a:extLst>
          </p:cNvPr>
          <p:cNvSpPr txBox="1"/>
          <p:nvPr/>
        </p:nvSpPr>
        <p:spPr>
          <a:xfrm>
            <a:off x="1130010" y="4643395"/>
            <a:ext cx="6187786" cy="369332"/>
          </a:xfrm>
          <a:prstGeom prst="rect">
            <a:avLst/>
          </a:prstGeom>
          <a:noFill/>
        </p:spPr>
        <p:txBody>
          <a:bodyPr wrap="square">
            <a:spAutoFit/>
          </a:bodyPr>
          <a:lstStyle/>
          <a:p>
            <a:r>
              <a:rPr lang="fr-FR" b="1" dirty="0"/>
              <a:t>3) Le Saint-Esprit est appelé L'Esprit de Dieu et l'Esprit de Christ</a:t>
            </a:r>
          </a:p>
        </p:txBody>
      </p:sp>
      <p:sp>
        <p:nvSpPr>
          <p:cNvPr id="28" name="ZoneTexte 27">
            <a:extLst>
              <a:ext uri="{FF2B5EF4-FFF2-40B4-BE49-F238E27FC236}">
                <a16:creationId xmlns:a16="http://schemas.microsoft.com/office/drawing/2014/main" id="{356DDC9B-19D6-9883-157F-F8F7D8BDD09C}"/>
              </a:ext>
            </a:extLst>
          </p:cNvPr>
          <p:cNvSpPr txBox="1"/>
          <p:nvPr/>
        </p:nvSpPr>
        <p:spPr>
          <a:xfrm>
            <a:off x="1130009" y="5023118"/>
            <a:ext cx="10861093" cy="646331"/>
          </a:xfrm>
          <a:prstGeom prst="rect">
            <a:avLst/>
          </a:prstGeom>
          <a:noFill/>
        </p:spPr>
        <p:txBody>
          <a:bodyPr wrap="square">
            <a:spAutoFit/>
          </a:bodyPr>
          <a:lstStyle/>
          <a:p>
            <a:r>
              <a:rPr lang="fr-FR" b="1" dirty="0"/>
              <a:t>Rom.8 v.9 </a:t>
            </a:r>
            <a:r>
              <a:rPr lang="fr-FR" dirty="0"/>
              <a:t>« Pour vous, vous ne vivez pas selon la chair, mais selon l’esprit, si du moins l’Esprit de Dieu habite en vous. Si quelqu’un n’a pas l’Esprit de Christ, il ne lui appartient pas. »</a:t>
            </a:r>
          </a:p>
        </p:txBody>
      </p:sp>
      <p:sp>
        <p:nvSpPr>
          <p:cNvPr id="30" name="ZoneTexte 29">
            <a:extLst>
              <a:ext uri="{FF2B5EF4-FFF2-40B4-BE49-F238E27FC236}">
                <a16:creationId xmlns:a16="http://schemas.microsoft.com/office/drawing/2014/main" id="{5EE3B78E-39C7-FE55-1BB1-68431FC232EC}"/>
              </a:ext>
            </a:extLst>
          </p:cNvPr>
          <p:cNvSpPr txBox="1"/>
          <p:nvPr/>
        </p:nvSpPr>
        <p:spPr>
          <a:xfrm>
            <a:off x="1130010" y="5640895"/>
            <a:ext cx="10861092" cy="646331"/>
          </a:xfrm>
          <a:prstGeom prst="rect">
            <a:avLst/>
          </a:prstGeom>
          <a:noFill/>
        </p:spPr>
        <p:txBody>
          <a:bodyPr wrap="square">
            <a:spAutoFit/>
          </a:bodyPr>
          <a:lstStyle/>
          <a:p>
            <a:r>
              <a:rPr lang="fr-FR" b="1" dirty="0"/>
              <a:t>Actes 16 v.7 </a:t>
            </a:r>
            <a:r>
              <a:rPr lang="fr-FR" dirty="0"/>
              <a:t>« ils arrivent près de la Mysie et essaient d’aller en Bithynie. Mais l’Esprit de Jésus ne leur permet pas d’y aller. »</a:t>
            </a:r>
          </a:p>
        </p:txBody>
      </p:sp>
    </p:spTree>
    <p:extLst>
      <p:ext uri="{BB962C8B-B14F-4D97-AF65-F5344CB8AC3E}">
        <p14:creationId xmlns:p14="http://schemas.microsoft.com/office/powerpoint/2010/main" val="405429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1000"/>
                                        <p:tgtEl>
                                          <p:spTgt spid="28"/>
                                        </p:tgtEl>
                                      </p:cBhvr>
                                    </p:animEffect>
                                    <p:anim calcmode="lin" valueType="num">
                                      <p:cBhvr>
                                        <p:cTn id="64" dur="1000" fill="hold"/>
                                        <p:tgtEl>
                                          <p:spTgt spid="28"/>
                                        </p:tgtEl>
                                        <p:attrNameLst>
                                          <p:attrName>ppt_x</p:attrName>
                                        </p:attrNameLst>
                                      </p:cBhvr>
                                      <p:tavLst>
                                        <p:tav tm="0">
                                          <p:val>
                                            <p:strVal val="#ppt_x"/>
                                          </p:val>
                                        </p:tav>
                                        <p:tav tm="100000">
                                          <p:val>
                                            <p:strVal val="#ppt_x"/>
                                          </p:val>
                                        </p:tav>
                                      </p:tavLst>
                                    </p:anim>
                                    <p:anim calcmode="lin" valueType="num">
                                      <p:cBhvr>
                                        <p:cTn id="6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1000"/>
                                        <p:tgtEl>
                                          <p:spTgt spid="30"/>
                                        </p:tgtEl>
                                      </p:cBhvr>
                                    </p:animEffect>
                                    <p:anim calcmode="lin" valueType="num">
                                      <p:cBhvr>
                                        <p:cTn id="71" dur="1000" fill="hold"/>
                                        <p:tgtEl>
                                          <p:spTgt spid="30"/>
                                        </p:tgtEl>
                                        <p:attrNameLst>
                                          <p:attrName>ppt_x</p:attrName>
                                        </p:attrNameLst>
                                      </p:cBhvr>
                                      <p:tavLst>
                                        <p:tav tm="0">
                                          <p:val>
                                            <p:strVal val="#ppt_x"/>
                                          </p:val>
                                        </p:tav>
                                        <p:tav tm="100000">
                                          <p:val>
                                            <p:strVal val="#ppt_x"/>
                                          </p:val>
                                        </p:tav>
                                      </p:tavLst>
                                    </p:anim>
                                    <p:anim calcmode="lin" valueType="num">
                                      <p:cBhvr>
                                        <p:cTn id="7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1" grpId="0"/>
      <p:bldP spid="14" grpId="0"/>
      <p:bldP spid="17" grpId="0"/>
      <p:bldP spid="21" grpId="0"/>
      <p:bldP spid="24" grpId="0"/>
      <p:bldP spid="26" grpId="0"/>
      <p:bldP spid="28"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A608A-9777-E551-EE02-8B29BBB96D67}"/>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47BC6899-18CA-C4B9-1AF4-C1E73D452CF4}"/>
              </a:ext>
            </a:extLst>
          </p:cNvPr>
          <p:cNvSpPr txBox="1"/>
          <p:nvPr/>
        </p:nvSpPr>
        <p:spPr>
          <a:xfrm>
            <a:off x="2110412" y="227222"/>
            <a:ext cx="7971171" cy="646331"/>
          </a:xfrm>
          <a:prstGeom prst="rect">
            <a:avLst/>
          </a:prstGeom>
          <a:noFill/>
        </p:spPr>
        <p:txBody>
          <a:bodyPr wrap="square" rtlCol="0">
            <a:spAutoFit/>
          </a:bodyPr>
          <a:lstStyle/>
          <a:p>
            <a:pPr algn="ctr"/>
            <a:r>
              <a:rPr lang="fr-FR" b="1" dirty="0"/>
              <a:t>QUI EST LE SAINT-ESPRIT ? LE SAINT-ESPRIT EST UNE PERSONNE DIVINE		</a:t>
            </a:r>
          </a:p>
        </p:txBody>
      </p:sp>
      <p:sp>
        <p:nvSpPr>
          <p:cNvPr id="10" name="ZoneTexte 9">
            <a:extLst>
              <a:ext uri="{FF2B5EF4-FFF2-40B4-BE49-F238E27FC236}">
                <a16:creationId xmlns:a16="http://schemas.microsoft.com/office/drawing/2014/main" id="{D2AAFD4C-3DC5-DFB6-84AA-EC694AECE2C4}"/>
              </a:ext>
            </a:extLst>
          </p:cNvPr>
          <p:cNvSpPr txBox="1"/>
          <p:nvPr/>
        </p:nvSpPr>
        <p:spPr>
          <a:xfrm>
            <a:off x="11493911" y="6408114"/>
            <a:ext cx="884903" cy="369332"/>
          </a:xfrm>
          <a:prstGeom prst="rect">
            <a:avLst/>
          </a:prstGeom>
          <a:noFill/>
        </p:spPr>
        <p:txBody>
          <a:bodyPr wrap="square" rtlCol="0">
            <a:spAutoFit/>
          </a:bodyPr>
          <a:lstStyle/>
          <a:p>
            <a:r>
              <a:rPr lang="fr-FR" dirty="0" err="1"/>
              <a:t>Pg</a:t>
            </a:r>
            <a:r>
              <a:rPr lang="fr-FR" dirty="0"/>
              <a:t> 6</a:t>
            </a:r>
          </a:p>
        </p:txBody>
      </p:sp>
      <p:sp>
        <p:nvSpPr>
          <p:cNvPr id="4" name="ZoneTexte 3">
            <a:extLst>
              <a:ext uri="{FF2B5EF4-FFF2-40B4-BE49-F238E27FC236}">
                <a16:creationId xmlns:a16="http://schemas.microsoft.com/office/drawing/2014/main" id="{997016EE-808D-68EF-8E94-DE67254A5041}"/>
              </a:ext>
            </a:extLst>
          </p:cNvPr>
          <p:cNvSpPr txBox="1"/>
          <p:nvPr/>
        </p:nvSpPr>
        <p:spPr>
          <a:xfrm>
            <a:off x="839066" y="873553"/>
            <a:ext cx="9749270" cy="646331"/>
          </a:xfrm>
          <a:prstGeom prst="rect">
            <a:avLst/>
          </a:prstGeom>
          <a:noFill/>
        </p:spPr>
        <p:txBody>
          <a:bodyPr wrap="square">
            <a:spAutoFit/>
          </a:bodyPr>
          <a:lstStyle/>
          <a:p>
            <a:r>
              <a:rPr lang="fr-FR" b="1" dirty="0"/>
              <a:t>4) Le Saint-Esprit ne parle pas de lui-même car sa fonction a pour but de glorifier Christ. Il ne cherche pas sa propre gloire mais de glorifier celui qui l'a envoyé</a:t>
            </a:r>
          </a:p>
        </p:txBody>
      </p:sp>
      <p:sp>
        <p:nvSpPr>
          <p:cNvPr id="7" name="ZoneTexte 6">
            <a:extLst>
              <a:ext uri="{FF2B5EF4-FFF2-40B4-BE49-F238E27FC236}">
                <a16:creationId xmlns:a16="http://schemas.microsoft.com/office/drawing/2014/main" id="{EEEEB55C-5E3D-B296-4A02-D3BE8A3A28F7}"/>
              </a:ext>
            </a:extLst>
          </p:cNvPr>
          <p:cNvSpPr txBox="1"/>
          <p:nvPr/>
        </p:nvSpPr>
        <p:spPr>
          <a:xfrm>
            <a:off x="912473" y="1489107"/>
            <a:ext cx="11214389" cy="1200329"/>
          </a:xfrm>
          <a:prstGeom prst="rect">
            <a:avLst/>
          </a:prstGeom>
          <a:noFill/>
        </p:spPr>
        <p:txBody>
          <a:bodyPr wrap="square">
            <a:spAutoFit/>
          </a:bodyPr>
          <a:lstStyle/>
          <a:p>
            <a:r>
              <a:rPr lang="fr-FR" b="1" dirty="0"/>
              <a:t>Jean 15 v.26 « </a:t>
            </a:r>
            <a:r>
              <a:rPr lang="fr-FR" dirty="0"/>
              <a:t>Quand sera venu le consolateur, que je vous enverrai de la part du Père, l’Esprit de vérité, qui vient du Père, il rendra témoignage de moi; »</a:t>
            </a:r>
          </a:p>
          <a:p>
            <a:r>
              <a:rPr lang="fr-FR" b="1" dirty="0"/>
              <a:t>Jean 16 v.13 </a:t>
            </a:r>
            <a:r>
              <a:rPr lang="fr-FR" dirty="0"/>
              <a:t>« Quand l’Esprit de vérité viendra, il vous conduira dans la vérité tout entière. En effet, il ne dira pas des choses qui viennent de lui. Mais il dira tout ce qu’il entendra et il vous annoncera ce qui doit arriver. »</a:t>
            </a:r>
          </a:p>
        </p:txBody>
      </p:sp>
      <p:sp>
        <p:nvSpPr>
          <p:cNvPr id="14" name="ZoneTexte 13">
            <a:extLst>
              <a:ext uri="{FF2B5EF4-FFF2-40B4-BE49-F238E27FC236}">
                <a16:creationId xmlns:a16="http://schemas.microsoft.com/office/drawing/2014/main" id="{28551AE2-C96B-69DD-826A-1E2BD52DEB3A}"/>
              </a:ext>
            </a:extLst>
          </p:cNvPr>
          <p:cNvSpPr txBox="1"/>
          <p:nvPr/>
        </p:nvSpPr>
        <p:spPr>
          <a:xfrm>
            <a:off x="912473" y="3818139"/>
            <a:ext cx="9364807" cy="369332"/>
          </a:xfrm>
          <a:prstGeom prst="rect">
            <a:avLst/>
          </a:prstGeom>
          <a:noFill/>
        </p:spPr>
        <p:txBody>
          <a:bodyPr wrap="square">
            <a:spAutoFit/>
          </a:bodyPr>
          <a:lstStyle/>
          <a:p>
            <a:r>
              <a:rPr lang="fr-FR" b="1" dirty="0"/>
              <a:t>Jean 7:16 </a:t>
            </a:r>
            <a:r>
              <a:rPr lang="fr-FR" dirty="0"/>
              <a:t>« Jésus leur répondit: Ma doctrine n'est pas de moi, mais de celui qui m'a envoyé. »</a:t>
            </a:r>
          </a:p>
        </p:txBody>
      </p:sp>
      <p:sp>
        <p:nvSpPr>
          <p:cNvPr id="17" name="ZoneTexte 16">
            <a:extLst>
              <a:ext uri="{FF2B5EF4-FFF2-40B4-BE49-F238E27FC236}">
                <a16:creationId xmlns:a16="http://schemas.microsoft.com/office/drawing/2014/main" id="{873D58A9-2B84-2F63-7123-6871056DFEB4}"/>
              </a:ext>
            </a:extLst>
          </p:cNvPr>
          <p:cNvSpPr txBox="1"/>
          <p:nvPr/>
        </p:nvSpPr>
        <p:spPr>
          <a:xfrm>
            <a:off x="912473" y="3171808"/>
            <a:ext cx="11048134" cy="646331"/>
          </a:xfrm>
          <a:prstGeom prst="rect">
            <a:avLst/>
          </a:prstGeom>
          <a:noFill/>
        </p:spPr>
        <p:txBody>
          <a:bodyPr wrap="square">
            <a:spAutoFit/>
          </a:bodyPr>
          <a:lstStyle/>
          <a:p>
            <a:r>
              <a:rPr lang="fr-FR" b="1" dirty="0"/>
              <a:t>5) De la même manière que Le Saint-Esprit, Jésus a fait connaître Son Père aux hommes pendant son ministère sur terre. Jésus ne cherche pas sa propre gloire, mais sa fonction est de glorifier le Père</a:t>
            </a:r>
          </a:p>
        </p:txBody>
      </p:sp>
      <p:sp>
        <p:nvSpPr>
          <p:cNvPr id="20" name="ZoneTexte 19">
            <a:extLst>
              <a:ext uri="{FF2B5EF4-FFF2-40B4-BE49-F238E27FC236}">
                <a16:creationId xmlns:a16="http://schemas.microsoft.com/office/drawing/2014/main" id="{4AEF67CF-C0CE-E682-9DFB-F65C36CEC446}"/>
              </a:ext>
            </a:extLst>
          </p:cNvPr>
          <p:cNvSpPr txBox="1"/>
          <p:nvPr/>
        </p:nvSpPr>
        <p:spPr>
          <a:xfrm>
            <a:off x="888228" y="4187471"/>
            <a:ext cx="10974727" cy="646331"/>
          </a:xfrm>
          <a:prstGeom prst="rect">
            <a:avLst/>
          </a:prstGeom>
          <a:noFill/>
        </p:spPr>
        <p:txBody>
          <a:bodyPr wrap="square">
            <a:spAutoFit/>
          </a:bodyPr>
          <a:lstStyle/>
          <a:p>
            <a:r>
              <a:rPr lang="fr-FR" b="1" dirty="0"/>
              <a:t>Jean 8 v.26 </a:t>
            </a:r>
            <a:r>
              <a:rPr lang="fr-FR" dirty="0"/>
              <a:t>« J’ai beaucoup de choses à dire sur vous et beaucoup à juger. Mais celui qui m’a envoyé dit la vérité, et ce que j’ai appris de lui, je le dis au monde.»</a:t>
            </a:r>
          </a:p>
        </p:txBody>
      </p:sp>
      <p:sp>
        <p:nvSpPr>
          <p:cNvPr id="22" name="ZoneTexte 21">
            <a:extLst>
              <a:ext uri="{FF2B5EF4-FFF2-40B4-BE49-F238E27FC236}">
                <a16:creationId xmlns:a16="http://schemas.microsoft.com/office/drawing/2014/main" id="{E1969F70-DF3F-959E-F509-B65AA6484D75}"/>
              </a:ext>
            </a:extLst>
          </p:cNvPr>
          <p:cNvSpPr txBox="1"/>
          <p:nvPr/>
        </p:nvSpPr>
        <p:spPr>
          <a:xfrm>
            <a:off x="888228" y="2689436"/>
            <a:ext cx="11048134" cy="369332"/>
          </a:xfrm>
          <a:prstGeom prst="rect">
            <a:avLst/>
          </a:prstGeom>
          <a:noFill/>
        </p:spPr>
        <p:txBody>
          <a:bodyPr wrap="square">
            <a:spAutoFit/>
          </a:bodyPr>
          <a:lstStyle/>
          <a:p>
            <a:r>
              <a:rPr lang="fr-FR" dirty="0"/>
              <a:t> </a:t>
            </a:r>
            <a:r>
              <a:rPr lang="fr-FR" b="1" dirty="0"/>
              <a:t>Jean 16 v.14 </a:t>
            </a:r>
            <a:r>
              <a:rPr lang="fr-FR" dirty="0"/>
              <a:t>« Il me glorifiera, parce qu’il prendra de ce qui est à moi, et vous l’annoncera ».</a:t>
            </a:r>
          </a:p>
        </p:txBody>
      </p:sp>
      <p:sp>
        <p:nvSpPr>
          <p:cNvPr id="24" name="ZoneTexte 23">
            <a:extLst>
              <a:ext uri="{FF2B5EF4-FFF2-40B4-BE49-F238E27FC236}">
                <a16:creationId xmlns:a16="http://schemas.microsoft.com/office/drawing/2014/main" id="{2201A0DB-5F7A-1CD0-B29D-7D1CB10F0E79}"/>
              </a:ext>
            </a:extLst>
          </p:cNvPr>
          <p:cNvSpPr txBox="1"/>
          <p:nvPr/>
        </p:nvSpPr>
        <p:spPr>
          <a:xfrm>
            <a:off x="888227" y="4778175"/>
            <a:ext cx="11072379" cy="646331"/>
          </a:xfrm>
          <a:prstGeom prst="rect">
            <a:avLst/>
          </a:prstGeom>
          <a:noFill/>
        </p:spPr>
        <p:txBody>
          <a:bodyPr wrap="square">
            <a:spAutoFit/>
          </a:bodyPr>
          <a:lstStyle/>
          <a:p>
            <a:r>
              <a:rPr lang="fr-FR" b="1" dirty="0"/>
              <a:t>Jean 17 v.1 </a:t>
            </a:r>
            <a:r>
              <a:rPr lang="fr-FR" dirty="0"/>
              <a:t>« Après avoir ainsi parlé, Jésus leva les yeux au ciel, et dit: Père, l’heure est venue! Glorifie ton Fils, afin que ton Fils te glorifie, »</a:t>
            </a:r>
          </a:p>
        </p:txBody>
      </p:sp>
      <p:sp>
        <p:nvSpPr>
          <p:cNvPr id="26" name="ZoneTexte 25">
            <a:extLst>
              <a:ext uri="{FF2B5EF4-FFF2-40B4-BE49-F238E27FC236}">
                <a16:creationId xmlns:a16="http://schemas.microsoft.com/office/drawing/2014/main" id="{9949E047-AFE4-44C2-9833-B89698961EBB}"/>
              </a:ext>
            </a:extLst>
          </p:cNvPr>
          <p:cNvSpPr txBox="1"/>
          <p:nvPr/>
        </p:nvSpPr>
        <p:spPr>
          <a:xfrm>
            <a:off x="888226" y="5424506"/>
            <a:ext cx="11048134" cy="369332"/>
          </a:xfrm>
          <a:prstGeom prst="rect">
            <a:avLst/>
          </a:prstGeom>
          <a:noFill/>
        </p:spPr>
        <p:txBody>
          <a:bodyPr wrap="square">
            <a:spAutoFit/>
          </a:bodyPr>
          <a:lstStyle/>
          <a:p>
            <a:r>
              <a:rPr lang="fr-FR" b="1" dirty="0"/>
              <a:t>Jean 17 v.4 </a:t>
            </a:r>
            <a:r>
              <a:rPr lang="fr-FR" dirty="0"/>
              <a:t>« Je t’ai glorifié sur la terre, j’ai achevé l’</a:t>
            </a:r>
            <a:r>
              <a:rPr lang="fr-FR" dirty="0" err="1"/>
              <a:t>oeuvre</a:t>
            </a:r>
            <a:r>
              <a:rPr lang="fr-FR" dirty="0"/>
              <a:t> que tu m’as donnée à faire. »</a:t>
            </a:r>
          </a:p>
        </p:txBody>
      </p:sp>
      <p:sp>
        <p:nvSpPr>
          <p:cNvPr id="30" name="ZoneTexte 29">
            <a:extLst>
              <a:ext uri="{FF2B5EF4-FFF2-40B4-BE49-F238E27FC236}">
                <a16:creationId xmlns:a16="http://schemas.microsoft.com/office/drawing/2014/main" id="{2FDE20BC-54A0-CFF0-6D24-749E794DFFF7}"/>
              </a:ext>
            </a:extLst>
          </p:cNvPr>
          <p:cNvSpPr txBox="1"/>
          <p:nvPr/>
        </p:nvSpPr>
        <p:spPr>
          <a:xfrm>
            <a:off x="331881" y="5947727"/>
            <a:ext cx="11531074" cy="646331"/>
          </a:xfrm>
          <a:prstGeom prst="rect">
            <a:avLst/>
          </a:prstGeom>
          <a:noFill/>
        </p:spPr>
        <p:txBody>
          <a:bodyPr wrap="square">
            <a:spAutoFit/>
          </a:bodyPr>
          <a:lstStyle/>
          <a:p>
            <a:r>
              <a:rPr lang="fr-FR" b="1" dirty="0"/>
              <a:t> ==) Toutes ces références prouvent que le Saint-Esprit est Dieu au même titre que le Père et le Fils ==)  Le Saint-Esprit fait partie de la Trinité.</a:t>
            </a:r>
          </a:p>
        </p:txBody>
      </p:sp>
    </p:spTree>
    <p:extLst>
      <p:ext uri="{BB962C8B-B14F-4D97-AF65-F5344CB8AC3E}">
        <p14:creationId xmlns:p14="http://schemas.microsoft.com/office/powerpoint/2010/main" val="175687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4" grpId="0"/>
      <p:bldP spid="17" grpId="0"/>
      <p:bldP spid="20" grpId="0"/>
      <p:bldP spid="22" grpId="0"/>
      <p:bldP spid="24" grpId="0"/>
      <p:bldP spid="26"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B1A23-4256-FF19-964D-151F7D09037F}"/>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8C5F454B-5A5D-0EA9-8209-928B63304670}"/>
              </a:ext>
            </a:extLst>
          </p:cNvPr>
          <p:cNvSpPr txBox="1"/>
          <p:nvPr/>
        </p:nvSpPr>
        <p:spPr>
          <a:xfrm>
            <a:off x="2110412" y="227222"/>
            <a:ext cx="7971171" cy="646331"/>
          </a:xfrm>
          <a:prstGeom prst="rect">
            <a:avLst/>
          </a:prstGeom>
          <a:noFill/>
        </p:spPr>
        <p:txBody>
          <a:bodyPr wrap="square" rtlCol="0">
            <a:spAutoFit/>
          </a:bodyPr>
          <a:lstStyle/>
          <a:p>
            <a:pPr algn="ctr"/>
            <a:r>
              <a:rPr lang="fr-FR" b="1" dirty="0"/>
              <a:t>QUI EST LE SAINT-ESPRIT ? LE SAINT-ESPRIT EST UNE PERSONNE DIVINE		</a:t>
            </a:r>
          </a:p>
        </p:txBody>
      </p:sp>
      <p:sp>
        <p:nvSpPr>
          <p:cNvPr id="8" name="ZoneTexte 7">
            <a:extLst>
              <a:ext uri="{FF2B5EF4-FFF2-40B4-BE49-F238E27FC236}">
                <a16:creationId xmlns:a16="http://schemas.microsoft.com/office/drawing/2014/main" id="{5F7434A4-FCDE-6E9B-28A9-6423A665A113}"/>
              </a:ext>
            </a:extLst>
          </p:cNvPr>
          <p:cNvSpPr txBox="1"/>
          <p:nvPr/>
        </p:nvSpPr>
        <p:spPr>
          <a:xfrm>
            <a:off x="808894" y="3950104"/>
            <a:ext cx="11182208" cy="646331"/>
          </a:xfrm>
          <a:prstGeom prst="rect">
            <a:avLst/>
          </a:prstGeom>
          <a:noFill/>
        </p:spPr>
        <p:txBody>
          <a:bodyPr wrap="square">
            <a:spAutoFit/>
          </a:bodyPr>
          <a:lstStyle/>
          <a:p>
            <a:pPr marL="285750" indent="-285750">
              <a:buFont typeface="Wingdings" panose="05000000000000000000" pitchFamily="2" charset="2"/>
              <a:buChar char="§"/>
            </a:pPr>
            <a:r>
              <a:rPr lang="fr-FR" dirty="0"/>
              <a:t>Yahweh Elohim s’est révélé comme un être existant en 3 personnes distinctes qui partagent une nature divine commune : Dieu le Père, Dieu le Fils et Dieu le Saint-Esprit.</a:t>
            </a:r>
          </a:p>
        </p:txBody>
      </p:sp>
      <p:sp>
        <p:nvSpPr>
          <p:cNvPr id="13" name="ZoneTexte 12">
            <a:extLst>
              <a:ext uri="{FF2B5EF4-FFF2-40B4-BE49-F238E27FC236}">
                <a16:creationId xmlns:a16="http://schemas.microsoft.com/office/drawing/2014/main" id="{707142DF-29EF-76B2-61B8-4456B9A84609}"/>
              </a:ext>
            </a:extLst>
          </p:cNvPr>
          <p:cNvSpPr txBox="1"/>
          <p:nvPr/>
        </p:nvSpPr>
        <p:spPr>
          <a:xfrm>
            <a:off x="808894" y="4601238"/>
            <a:ext cx="11182208" cy="646331"/>
          </a:xfrm>
          <a:prstGeom prst="rect">
            <a:avLst/>
          </a:prstGeom>
          <a:noFill/>
        </p:spPr>
        <p:txBody>
          <a:bodyPr wrap="square">
            <a:spAutoFit/>
          </a:bodyPr>
          <a:lstStyle/>
          <a:p>
            <a:pPr marL="285750" indent="-285750">
              <a:buFont typeface="Wingdings" panose="05000000000000000000" pitchFamily="2" charset="2"/>
              <a:buChar char="§"/>
            </a:pPr>
            <a:r>
              <a:rPr lang="fr-FR" dirty="0"/>
              <a:t>L'écriture déclare que Yahweh Elohim existe en </a:t>
            </a:r>
            <a:r>
              <a:rPr lang="fr-FR" b="1" dirty="0"/>
              <a:t>un seul être </a:t>
            </a:r>
            <a:r>
              <a:rPr lang="fr-FR" dirty="0"/>
              <a:t>, </a:t>
            </a:r>
            <a:r>
              <a:rPr lang="fr-FR" b="1" dirty="0"/>
              <a:t>l'UNITE PARFAITE d'une nature et d'une essence </a:t>
            </a:r>
            <a:r>
              <a:rPr lang="fr-FR" dirty="0"/>
              <a:t>. Ce </a:t>
            </a:r>
            <a:r>
              <a:rPr lang="fr-FR" b="1" dirty="0"/>
              <a:t>Dieu UNIQUE existe dans une pluralité de 3 personnes identifiables </a:t>
            </a:r>
            <a:r>
              <a:rPr lang="fr-FR" dirty="0"/>
              <a:t>et </a:t>
            </a:r>
            <a:r>
              <a:rPr lang="fr-FR" b="1" dirty="0"/>
              <a:t>distinctes bien que non séparées.</a:t>
            </a:r>
            <a:r>
              <a:rPr lang="fr-FR" dirty="0"/>
              <a:t> </a:t>
            </a:r>
          </a:p>
        </p:txBody>
      </p:sp>
      <p:sp>
        <p:nvSpPr>
          <p:cNvPr id="16" name="ZoneTexte 15">
            <a:extLst>
              <a:ext uri="{FF2B5EF4-FFF2-40B4-BE49-F238E27FC236}">
                <a16:creationId xmlns:a16="http://schemas.microsoft.com/office/drawing/2014/main" id="{AB1FB232-4252-9129-B924-6D83CEF2ED13}"/>
              </a:ext>
            </a:extLst>
          </p:cNvPr>
          <p:cNvSpPr txBox="1"/>
          <p:nvPr/>
        </p:nvSpPr>
        <p:spPr>
          <a:xfrm>
            <a:off x="808899" y="5766707"/>
            <a:ext cx="11099081" cy="923330"/>
          </a:xfrm>
          <a:prstGeom prst="rect">
            <a:avLst/>
          </a:prstGeom>
          <a:noFill/>
        </p:spPr>
        <p:txBody>
          <a:bodyPr wrap="square">
            <a:spAutoFit/>
          </a:bodyPr>
          <a:lstStyle/>
          <a:p>
            <a:pPr marL="285750" indent="-285750">
              <a:buFont typeface="Wingdings" panose="05000000000000000000" pitchFamily="2" charset="2"/>
              <a:buChar char="§"/>
            </a:pPr>
            <a:r>
              <a:rPr lang="fr-FR" dirty="0"/>
              <a:t>Aucune des 3 personnes n'a jamais été faite ou créée, mais chacune existe de manière égale de par son être, ses attributs, sa puissance et sa gloire. Les personnes qui composent la divinité ne peuvent être Dieu, l'une sans les autres et chacune l'est avec les autres</a:t>
            </a:r>
          </a:p>
        </p:txBody>
      </p:sp>
      <p:sp>
        <p:nvSpPr>
          <p:cNvPr id="5" name="ZoneTexte 4">
            <a:extLst>
              <a:ext uri="{FF2B5EF4-FFF2-40B4-BE49-F238E27FC236}">
                <a16:creationId xmlns:a16="http://schemas.microsoft.com/office/drawing/2014/main" id="{375235A2-A878-988E-7E6C-65756C9C8A3E}"/>
              </a:ext>
            </a:extLst>
          </p:cNvPr>
          <p:cNvSpPr txBox="1"/>
          <p:nvPr/>
        </p:nvSpPr>
        <p:spPr>
          <a:xfrm>
            <a:off x="358916" y="3642304"/>
            <a:ext cx="11474162" cy="369332"/>
          </a:xfrm>
          <a:prstGeom prst="rect">
            <a:avLst/>
          </a:prstGeom>
          <a:noFill/>
        </p:spPr>
        <p:txBody>
          <a:bodyPr wrap="square">
            <a:spAutoFit/>
          </a:bodyPr>
          <a:lstStyle/>
          <a:p>
            <a:pPr marL="285750" indent="-285750">
              <a:buFont typeface="Wingdings" panose="05000000000000000000" pitchFamily="2" charset="2"/>
              <a:buChar char="Ø"/>
            </a:pPr>
            <a:r>
              <a:rPr lang="fr-FR" b="1" dirty="0"/>
              <a:t>La doctrine de la trinité ou tri-unité</a:t>
            </a:r>
            <a:r>
              <a:rPr lang="fr-FR" dirty="0"/>
              <a:t> est la </a:t>
            </a:r>
            <a:r>
              <a:rPr lang="fr-FR" b="1" dirty="0"/>
              <a:t>synthèse des vérités </a:t>
            </a:r>
            <a:r>
              <a:rPr lang="fr-FR" dirty="0"/>
              <a:t>qui sont </a:t>
            </a:r>
            <a:r>
              <a:rPr lang="fr-FR" b="1" dirty="0"/>
              <a:t>enseignées dans la Bible</a:t>
            </a:r>
            <a:r>
              <a:rPr lang="fr-FR" dirty="0"/>
              <a:t>. </a:t>
            </a:r>
          </a:p>
        </p:txBody>
      </p:sp>
      <p:sp>
        <p:nvSpPr>
          <p:cNvPr id="9" name="ZoneTexte 8">
            <a:extLst>
              <a:ext uri="{FF2B5EF4-FFF2-40B4-BE49-F238E27FC236}">
                <a16:creationId xmlns:a16="http://schemas.microsoft.com/office/drawing/2014/main" id="{C997354A-C4BA-D383-3DF1-E1E87CBF30BD}"/>
              </a:ext>
            </a:extLst>
          </p:cNvPr>
          <p:cNvSpPr txBox="1"/>
          <p:nvPr/>
        </p:nvSpPr>
        <p:spPr>
          <a:xfrm>
            <a:off x="808898" y="5209251"/>
            <a:ext cx="11182206" cy="646331"/>
          </a:xfrm>
          <a:prstGeom prst="rect">
            <a:avLst/>
          </a:prstGeom>
          <a:noFill/>
        </p:spPr>
        <p:txBody>
          <a:bodyPr wrap="square">
            <a:spAutoFit/>
          </a:bodyPr>
          <a:lstStyle/>
          <a:p>
            <a:pPr marL="285750" indent="-285750">
              <a:buFont typeface="Wingdings" panose="05000000000000000000" pitchFamily="2" charset="2"/>
              <a:buChar char="§"/>
            </a:pPr>
            <a:r>
              <a:rPr lang="fr-FR" dirty="0"/>
              <a:t> Ces 3 personnes ne sont pas 3 dieux, ou 3 parties ou 3 expressions de Dieu mais 3 personnes si complètement unies qu'elles forment le Dieu unique, vrai et éternel.</a:t>
            </a:r>
          </a:p>
        </p:txBody>
      </p:sp>
      <p:sp>
        <p:nvSpPr>
          <p:cNvPr id="12" name="ZoneTexte 11">
            <a:extLst>
              <a:ext uri="{FF2B5EF4-FFF2-40B4-BE49-F238E27FC236}">
                <a16:creationId xmlns:a16="http://schemas.microsoft.com/office/drawing/2014/main" id="{A8FF208B-4F96-03BC-2921-06D533D1B1CD}"/>
              </a:ext>
            </a:extLst>
          </p:cNvPr>
          <p:cNvSpPr txBox="1"/>
          <p:nvPr/>
        </p:nvSpPr>
        <p:spPr>
          <a:xfrm>
            <a:off x="142875" y="943354"/>
            <a:ext cx="1675534" cy="369332"/>
          </a:xfrm>
          <a:prstGeom prst="rect">
            <a:avLst/>
          </a:prstGeom>
          <a:noFill/>
        </p:spPr>
        <p:txBody>
          <a:bodyPr wrap="square">
            <a:spAutoFit/>
          </a:bodyPr>
          <a:lstStyle/>
          <a:p>
            <a:r>
              <a:rPr lang="fr-FR" b="1" dirty="0"/>
              <a:t>Conclusion:</a:t>
            </a:r>
          </a:p>
        </p:txBody>
      </p:sp>
      <p:sp>
        <p:nvSpPr>
          <p:cNvPr id="15" name="ZoneTexte 14">
            <a:extLst>
              <a:ext uri="{FF2B5EF4-FFF2-40B4-BE49-F238E27FC236}">
                <a16:creationId xmlns:a16="http://schemas.microsoft.com/office/drawing/2014/main" id="{F2745C97-6098-A6FA-F2C6-25A7DF81F23E}"/>
              </a:ext>
            </a:extLst>
          </p:cNvPr>
          <p:cNvSpPr txBox="1"/>
          <p:nvPr/>
        </p:nvSpPr>
        <p:spPr>
          <a:xfrm>
            <a:off x="819287" y="1315066"/>
            <a:ext cx="11171819" cy="646331"/>
          </a:xfrm>
          <a:prstGeom prst="rect">
            <a:avLst/>
          </a:prstGeom>
          <a:noFill/>
        </p:spPr>
        <p:txBody>
          <a:bodyPr wrap="square">
            <a:spAutoFit/>
          </a:bodyPr>
          <a:lstStyle/>
          <a:p>
            <a:pPr marL="285750" indent="-285750">
              <a:buFont typeface="Wingdings" panose="05000000000000000000" pitchFamily="2" charset="2"/>
              <a:buChar char="§"/>
            </a:pPr>
            <a:r>
              <a:rPr lang="fr-FR" dirty="0"/>
              <a:t>Tout au long de la Bible, le Saint-Esprit est révélé comme une personne avec une individualité propre. C'est une personne divine comme le Père et le Fils.</a:t>
            </a:r>
          </a:p>
        </p:txBody>
      </p:sp>
      <p:sp>
        <p:nvSpPr>
          <p:cNvPr id="18" name="ZoneTexte 17">
            <a:extLst>
              <a:ext uri="{FF2B5EF4-FFF2-40B4-BE49-F238E27FC236}">
                <a16:creationId xmlns:a16="http://schemas.microsoft.com/office/drawing/2014/main" id="{D42EA842-019E-4AF0-1116-969204936087}"/>
              </a:ext>
            </a:extLst>
          </p:cNvPr>
          <p:cNvSpPr txBox="1"/>
          <p:nvPr/>
        </p:nvSpPr>
        <p:spPr>
          <a:xfrm>
            <a:off x="819287" y="1886848"/>
            <a:ext cx="11182208" cy="646331"/>
          </a:xfrm>
          <a:prstGeom prst="rect">
            <a:avLst/>
          </a:prstGeom>
          <a:noFill/>
        </p:spPr>
        <p:txBody>
          <a:bodyPr wrap="square">
            <a:spAutoFit/>
          </a:bodyPr>
          <a:lstStyle/>
          <a:p>
            <a:pPr marL="285750" indent="-285750">
              <a:buFont typeface="Wingdings" panose="05000000000000000000" pitchFamily="2" charset="2"/>
              <a:buChar char="§"/>
            </a:pPr>
            <a:r>
              <a:rPr lang="fr-FR" dirty="0"/>
              <a:t>Le Saint-Esprit a été envoyé par le Père à la demande du Fils afin d'amener les croyants à avoir une relation et une communion intimes avec Jésus. </a:t>
            </a:r>
          </a:p>
        </p:txBody>
      </p:sp>
      <p:sp>
        <p:nvSpPr>
          <p:cNvPr id="21" name="ZoneTexte 20">
            <a:extLst>
              <a:ext uri="{FF2B5EF4-FFF2-40B4-BE49-F238E27FC236}">
                <a16:creationId xmlns:a16="http://schemas.microsoft.com/office/drawing/2014/main" id="{3A2E0AD4-6CA6-CE49-787B-97531115B910}"/>
              </a:ext>
            </a:extLst>
          </p:cNvPr>
          <p:cNvSpPr txBox="1"/>
          <p:nvPr/>
        </p:nvSpPr>
        <p:spPr>
          <a:xfrm>
            <a:off x="819287" y="2413305"/>
            <a:ext cx="11088693" cy="646331"/>
          </a:xfrm>
          <a:prstGeom prst="rect">
            <a:avLst/>
          </a:prstGeom>
          <a:noFill/>
        </p:spPr>
        <p:txBody>
          <a:bodyPr wrap="square">
            <a:spAutoFit/>
          </a:bodyPr>
          <a:lstStyle/>
          <a:p>
            <a:pPr marL="285750" indent="-285750">
              <a:buFont typeface="Wingdings" panose="05000000000000000000" pitchFamily="2" charset="2"/>
              <a:buChar char="§"/>
            </a:pPr>
            <a:r>
              <a:rPr lang="fr-FR" dirty="0"/>
              <a:t>Il est infiniment Saint, infiniment sage, il est puissant et capable de combler nos faiblesses, notre ignorance. Il peut nous guider, nous conseiller, nous protéger, nous parler et entretenir une relation personnelle avec nous .</a:t>
            </a:r>
          </a:p>
        </p:txBody>
      </p:sp>
      <p:sp>
        <p:nvSpPr>
          <p:cNvPr id="23" name="ZoneTexte 22">
            <a:extLst>
              <a:ext uri="{FF2B5EF4-FFF2-40B4-BE49-F238E27FC236}">
                <a16:creationId xmlns:a16="http://schemas.microsoft.com/office/drawing/2014/main" id="{FC6DF1C6-7F84-34EF-99FB-342DEB3E20A8}"/>
              </a:ext>
            </a:extLst>
          </p:cNvPr>
          <p:cNvSpPr txBox="1"/>
          <p:nvPr/>
        </p:nvSpPr>
        <p:spPr>
          <a:xfrm>
            <a:off x="834023" y="2996364"/>
            <a:ext cx="11088693" cy="646331"/>
          </a:xfrm>
          <a:prstGeom prst="rect">
            <a:avLst/>
          </a:prstGeom>
          <a:noFill/>
        </p:spPr>
        <p:txBody>
          <a:bodyPr wrap="square">
            <a:spAutoFit/>
          </a:bodyPr>
          <a:lstStyle/>
          <a:p>
            <a:pPr marL="285750" indent="-285750">
              <a:buFont typeface="Wingdings" panose="05000000000000000000" pitchFamily="2" charset="2"/>
              <a:buChar char="§"/>
            </a:pPr>
            <a:r>
              <a:rPr lang="fr-FR" dirty="0"/>
              <a:t>A la lumière de ces vérités, nous devons le considérer comme </a:t>
            </a:r>
            <a:r>
              <a:rPr lang="fr-FR" b="1" dirty="0"/>
              <a:t>le Dieu vivant et éternel </a:t>
            </a:r>
            <a:r>
              <a:rPr lang="fr-FR" dirty="0"/>
              <a:t>qui demeure dans nos cœurs et qui est digne de louange, d'adoration, de notre amour et de notre soumission.</a:t>
            </a:r>
          </a:p>
        </p:txBody>
      </p:sp>
      <p:sp>
        <p:nvSpPr>
          <p:cNvPr id="24" name="ZoneTexte 23">
            <a:extLst>
              <a:ext uri="{FF2B5EF4-FFF2-40B4-BE49-F238E27FC236}">
                <a16:creationId xmlns:a16="http://schemas.microsoft.com/office/drawing/2014/main" id="{F8994CFD-F343-83AF-7350-A4DC1338C259}"/>
              </a:ext>
            </a:extLst>
          </p:cNvPr>
          <p:cNvSpPr txBox="1"/>
          <p:nvPr/>
        </p:nvSpPr>
        <p:spPr>
          <a:xfrm>
            <a:off x="11383101" y="6374720"/>
            <a:ext cx="618394" cy="369332"/>
          </a:xfrm>
          <a:prstGeom prst="rect">
            <a:avLst/>
          </a:prstGeom>
          <a:noFill/>
        </p:spPr>
        <p:txBody>
          <a:bodyPr wrap="square" rtlCol="0">
            <a:spAutoFit/>
          </a:bodyPr>
          <a:lstStyle/>
          <a:p>
            <a:r>
              <a:rPr lang="fr-FR" dirty="0" err="1"/>
              <a:t>Pg</a:t>
            </a:r>
            <a:r>
              <a:rPr lang="fr-FR" dirty="0"/>
              <a:t> 7</a:t>
            </a:r>
          </a:p>
        </p:txBody>
      </p:sp>
    </p:spTree>
    <p:extLst>
      <p:ext uri="{BB962C8B-B14F-4D97-AF65-F5344CB8AC3E}">
        <p14:creationId xmlns:p14="http://schemas.microsoft.com/office/powerpoint/2010/main" val="214969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1000"/>
                                        <p:tgtEl>
                                          <p:spTgt spid="9"/>
                                        </p:tgtEl>
                                      </p:cBhvr>
                                    </p:animEffect>
                                    <p:anim calcmode="lin" valueType="num">
                                      <p:cBhvr>
                                        <p:cTn id="64" dur="1000" fill="hold"/>
                                        <p:tgtEl>
                                          <p:spTgt spid="9"/>
                                        </p:tgtEl>
                                        <p:attrNameLst>
                                          <p:attrName>ppt_x</p:attrName>
                                        </p:attrNameLst>
                                      </p:cBhvr>
                                      <p:tavLst>
                                        <p:tav tm="0">
                                          <p:val>
                                            <p:strVal val="#ppt_x"/>
                                          </p:val>
                                        </p:tav>
                                        <p:tav tm="100000">
                                          <p:val>
                                            <p:strVal val="#ppt_x"/>
                                          </p:val>
                                        </p:tav>
                                      </p:tavLst>
                                    </p:anim>
                                    <p:anim calcmode="lin" valueType="num">
                                      <p:cBhvr>
                                        <p:cTn id="6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1000"/>
                                        <p:tgtEl>
                                          <p:spTgt spid="16"/>
                                        </p:tgtEl>
                                      </p:cBhvr>
                                    </p:animEffect>
                                    <p:anim calcmode="lin" valueType="num">
                                      <p:cBhvr>
                                        <p:cTn id="71" dur="1000" fill="hold"/>
                                        <p:tgtEl>
                                          <p:spTgt spid="16"/>
                                        </p:tgtEl>
                                        <p:attrNameLst>
                                          <p:attrName>ppt_x</p:attrName>
                                        </p:attrNameLst>
                                      </p:cBhvr>
                                      <p:tavLst>
                                        <p:tav tm="0">
                                          <p:val>
                                            <p:strVal val="#ppt_x"/>
                                          </p:val>
                                        </p:tav>
                                        <p:tav tm="100000">
                                          <p:val>
                                            <p:strVal val="#ppt_x"/>
                                          </p:val>
                                        </p:tav>
                                      </p:tavLst>
                                    </p:anim>
                                    <p:anim calcmode="lin" valueType="num">
                                      <p:cBhvr>
                                        <p:cTn id="7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6" grpId="0"/>
      <p:bldP spid="5" grpId="0"/>
      <p:bldP spid="9" grpId="0"/>
      <p:bldP spid="12" grpId="0"/>
      <p:bldP spid="15" grpId="0"/>
      <p:bldP spid="18" grpId="0"/>
      <p:bldP spid="21" grpId="0"/>
      <p:bldP spid="23"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774</TotalTime>
  <Words>2255</Words>
  <Application>Microsoft Office PowerPoint</Application>
  <PresentationFormat>Grand écran</PresentationFormat>
  <Paragraphs>78</Paragraphs>
  <Slides>7</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7</vt:i4>
      </vt:variant>
    </vt:vector>
  </HeadingPairs>
  <TitlesOfParts>
    <vt:vector size="12" baseType="lpstr">
      <vt:lpstr>Arial</vt:lpstr>
      <vt:lpstr>Calibri</vt:lpstr>
      <vt:lpstr>Calibri Light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Utilisateur</dc:creator>
  <cp:lastModifiedBy>Utilisateur</cp:lastModifiedBy>
  <cp:revision>22</cp:revision>
  <cp:lastPrinted>2025-05-17T19:37:49Z</cp:lastPrinted>
  <dcterms:created xsi:type="dcterms:W3CDTF">2025-05-09T18:01:55Z</dcterms:created>
  <dcterms:modified xsi:type="dcterms:W3CDTF">2025-05-17T19:38:59Z</dcterms:modified>
</cp:coreProperties>
</file>