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74" r:id="rId3"/>
    <p:sldId id="276" r:id="rId4"/>
    <p:sldId id="277" r:id="rId5"/>
    <p:sldId id="278" r:id="rId6"/>
    <p:sldId id="279" r:id="rId7"/>
    <p:sldId id="281" r:id="rId8"/>
    <p:sldId id="286" r:id="rId9"/>
    <p:sldId id="283" r:id="rId10"/>
    <p:sldId id="285" r:id="rId11"/>
    <p:sldId id="282" r:id="rId12"/>
    <p:sldId id="287" r:id="rId13"/>
    <p:sldId id="288" r:id="rId14"/>
    <p:sldId id="289" r:id="rId15"/>
    <p:sldId id="290" r:id="rId16"/>
    <p:sldId id="284" r:id="rId17"/>
    <p:sldId id="292" r:id="rId18"/>
    <p:sldId id="291" r:id="rId19"/>
    <p:sldId id="293" r:id="rId20"/>
    <p:sldId id="294" r:id="rId21"/>
    <p:sldId id="295" r:id="rId22"/>
    <p:sldId id="296" r:id="rId23"/>
    <p:sldId id="297" r:id="rId24"/>
    <p:sldId id="298" r:id="rId25"/>
    <p:sldId id="299" r:id="rId26"/>
    <p:sldId id="300" r:id="rId27"/>
    <p:sldId id="273"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23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C5338B-A488-C49C-B88F-C7FF3C490B4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224BFAA-25DE-099B-BC19-8FC7934A5F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09BF742-C461-7298-E499-4520A7F4F0C9}"/>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5" name="Espace réservé du pied de page 4">
            <a:extLst>
              <a:ext uri="{FF2B5EF4-FFF2-40B4-BE49-F238E27FC236}">
                <a16:creationId xmlns:a16="http://schemas.microsoft.com/office/drawing/2014/main" id="{8AE158C0-8E23-2904-0DBE-C0EFFA1E9F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8B29345-722C-54E0-8E5D-4FACEABB3C30}"/>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2551830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90085A-F6CB-8A19-1EB8-3072C630CF7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DE565BC-788A-9B5C-ABD4-5E68FE18931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5C194BC-724E-FDAB-C898-5EC0738DBE4F}"/>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5" name="Espace réservé du pied de page 4">
            <a:extLst>
              <a:ext uri="{FF2B5EF4-FFF2-40B4-BE49-F238E27FC236}">
                <a16:creationId xmlns:a16="http://schemas.microsoft.com/office/drawing/2014/main" id="{8C1AD3C2-7927-339B-E4EE-CEF627421DF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ED6604-4DBE-63B0-559F-4BF5BDE5ACDE}"/>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2862758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C72E7A-6256-C1FF-F0F0-672B1EA61D4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D827B1A-5893-3607-B3E2-8CED2C0730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6111A39-0E2A-D226-66D6-35F53083BF95}"/>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5" name="Espace réservé du pied de page 4">
            <a:extLst>
              <a:ext uri="{FF2B5EF4-FFF2-40B4-BE49-F238E27FC236}">
                <a16:creationId xmlns:a16="http://schemas.microsoft.com/office/drawing/2014/main" id="{48E3C6A8-2699-1BC2-9CFD-0ABEA1B9E9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3C66BAC-16C4-861E-31B9-0E6EB7C7B878}"/>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1892137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DFC020-E479-0BAF-240B-D8A44F08F2B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F3430B1-A070-65E0-997F-A1C0FAF66B0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87E18CF-0216-C2F3-3137-9CF262BD07D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490F161-A4C1-7D56-3B62-0158A6A451A1}"/>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6" name="Espace réservé du pied de page 5">
            <a:extLst>
              <a:ext uri="{FF2B5EF4-FFF2-40B4-BE49-F238E27FC236}">
                <a16:creationId xmlns:a16="http://schemas.microsoft.com/office/drawing/2014/main" id="{C3EA6569-C017-FB0D-94CF-14353004087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BF76532-905C-3066-C978-2A927E28748F}"/>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1755711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291CE1-B8FE-72F5-DFB8-B32B321E348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77B767E-5057-4C4C-4CFB-3E7799599E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FB9B6BD-3D51-5E56-D315-DC0F43E5040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00C3524-D401-39EE-FAC8-EF8B99A346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AD41A42-4B50-4D01-D168-D3E928BFB8E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4B792A0-B7D4-969A-3F83-95CEDC357BD1}"/>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8" name="Espace réservé du pied de page 7">
            <a:extLst>
              <a:ext uri="{FF2B5EF4-FFF2-40B4-BE49-F238E27FC236}">
                <a16:creationId xmlns:a16="http://schemas.microsoft.com/office/drawing/2014/main" id="{D88E2BA1-60F0-2C68-A8F7-DBA30511712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F8607FE-6607-CB5D-F062-C2F557417E67}"/>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2799659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83CF72-6E3D-3EE9-6BBD-7F428321C48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8FE37F0-79D0-B53D-DC23-5A9AD2195301}"/>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4" name="Espace réservé du pied de page 3">
            <a:extLst>
              <a:ext uri="{FF2B5EF4-FFF2-40B4-BE49-F238E27FC236}">
                <a16:creationId xmlns:a16="http://schemas.microsoft.com/office/drawing/2014/main" id="{17F48C47-ECB0-B997-56EC-F14E01ED7BE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E827B9-C389-ADB9-81A3-C4408AA8650A}"/>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269582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4C3A7BF-1076-8050-1AE1-7BCB0BE2D24C}"/>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3" name="Espace réservé du pied de page 2">
            <a:extLst>
              <a:ext uri="{FF2B5EF4-FFF2-40B4-BE49-F238E27FC236}">
                <a16:creationId xmlns:a16="http://schemas.microsoft.com/office/drawing/2014/main" id="{AE98C3A2-DD46-5761-D7F1-49B8CD14394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9E20F88-3627-EBC0-1359-B8F41AB5953F}"/>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1546191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0E6ABE-C484-BA35-4A71-82042EB271A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C662D57-F960-1904-A5BB-75FF1CF895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A66CFC0-E42E-3F45-0742-CDE8CAF495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64B2540-415D-1AA1-F1A3-DF3645656C02}"/>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6" name="Espace réservé du pied de page 5">
            <a:extLst>
              <a:ext uri="{FF2B5EF4-FFF2-40B4-BE49-F238E27FC236}">
                <a16:creationId xmlns:a16="http://schemas.microsoft.com/office/drawing/2014/main" id="{97105C6A-02C5-B2A9-96C2-B80807E3F85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5A118D-99DF-C2DB-846B-D67658093F0D}"/>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1794030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396D3A-1ADB-E5A1-FE4D-42F01A4DF4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50E15D8-19E8-7E4B-9C11-9636FC7185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FF5B932-251E-84CF-F76A-2C7E7C97CF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5169E0A-0C91-FDD9-EE6C-311AB3C4C7D0}"/>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6" name="Espace réservé du pied de page 5">
            <a:extLst>
              <a:ext uri="{FF2B5EF4-FFF2-40B4-BE49-F238E27FC236}">
                <a16:creationId xmlns:a16="http://schemas.microsoft.com/office/drawing/2014/main" id="{91462616-92AA-7731-6CB3-9FF1080A12D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7FA2CC3-698D-FD1D-2FB1-1CAC04DE186F}"/>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375469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6F887F-2028-0B6B-2475-CB4F25C652B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BF28F3F-7403-C084-0C5B-78E286D8E22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65C5F5C-31C1-1B9A-B988-059E82BA7EC2}"/>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5" name="Espace réservé du pied de page 4">
            <a:extLst>
              <a:ext uri="{FF2B5EF4-FFF2-40B4-BE49-F238E27FC236}">
                <a16:creationId xmlns:a16="http://schemas.microsoft.com/office/drawing/2014/main" id="{D7A5B600-2003-01E9-207E-70B15D22A2F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EA1DC3-5E3F-D72F-7F2A-A97B81814DE1}"/>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3177768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4C1FD46-7A94-DC38-3E7D-86C5D5B1FF6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7FED753-A048-1423-FC81-13E18442204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0AE520E-0529-D558-AEF8-18D001FAF6F8}"/>
              </a:ext>
            </a:extLst>
          </p:cNvPr>
          <p:cNvSpPr>
            <a:spLocks noGrp="1"/>
          </p:cNvSpPr>
          <p:nvPr>
            <p:ph type="dt" sz="half" idx="10"/>
          </p:nvPr>
        </p:nvSpPr>
        <p:spPr/>
        <p:txBody>
          <a:bodyPr/>
          <a:lstStyle/>
          <a:p>
            <a:fld id="{15801966-7BA4-4427-9E7C-6374198985B3}" type="datetimeFigureOut">
              <a:rPr lang="fr-FR" smtClean="0"/>
              <a:t>11/04/2023</a:t>
            </a:fld>
            <a:endParaRPr lang="fr-FR"/>
          </a:p>
        </p:txBody>
      </p:sp>
      <p:sp>
        <p:nvSpPr>
          <p:cNvPr id="5" name="Espace réservé du pied de page 4">
            <a:extLst>
              <a:ext uri="{FF2B5EF4-FFF2-40B4-BE49-F238E27FC236}">
                <a16:creationId xmlns:a16="http://schemas.microsoft.com/office/drawing/2014/main" id="{5FF075B4-A8AE-AB00-D7E0-1F81FC95BAC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645BC71-D7D9-311A-E3D6-24DE8BD337F8}"/>
              </a:ext>
            </a:extLst>
          </p:cNvPr>
          <p:cNvSpPr>
            <a:spLocks noGrp="1"/>
          </p:cNvSpPr>
          <p:nvPr>
            <p:ph type="sldNum" sz="quarter" idx="12"/>
          </p:nvPr>
        </p:nvSpPr>
        <p:spPr/>
        <p:txBody>
          <a:bodyPr/>
          <a:lstStyle/>
          <a:p>
            <a:fld id="{5E771D7E-FD85-47F0-A26C-83E939B2B4EC}" type="slidenum">
              <a:rPr lang="fr-FR" smtClean="0"/>
              <a:t>‹N°›</a:t>
            </a:fld>
            <a:endParaRPr lang="fr-FR"/>
          </a:p>
        </p:txBody>
      </p:sp>
    </p:spTree>
    <p:extLst>
      <p:ext uri="{BB962C8B-B14F-4D97-AF65-F5344CB8AC3E}">
        <p14:creationId xmlns:p14="http://schemas.microsoft.com/office/powerpoint/2010/main" val="892349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3BEB0B4-519B-CC96-4619-D0C32F63E5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1CDFE88-192F-0F8C-322A-B03343B9F5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E6F1627-2FE8-AE20-4B4B-5CFD43F727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01966-7BA4-4427-9E7C-6374198985B3}" type="datetimeFigureOut">
              <a:rPr lang="fr-FR" smtClean="0"/>
              <a:t>11/04/2023</a:t>
            </a:fld>
            <a:endParaRPr lang="fr-FR"/>
          </a:p>
        </p:txBody>
      </p:sp>
      <p:sp>
        <p:nvSpPr>
          <p:cNvPr id="5" name="Espace réservé du pied de page 4">
            <a:extLst>
              <a:ext uri="{FF2B5EF4-FFF2-40B4-BE49-F238E27FC236}">
                <a16:creationId xmlns:a16="http://schemas.microsoft.com/office/drawing/2014/main" id="{7F91B810-DE11-88CF-3429-0AE60FEEE5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9075792-8BB8-58F4-F1E4-2518A1F5B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771D7E-FD85-47F0-A26C-83E939B2B4EC}" type="slidenum">
              <a:rPr lang="fr-FR" smtClean="0"/>
              <a:t>‹N°›</a:t>
            </a:fld>
            <a:endParaRPr lang="fr-FR"/>
          </a:p>
        </p:txBody>
      </p:sp>
    </p:spTree>
    <p:extLst>
      <p:ext uri="{BB962C8B-B14F-4D97-AF65-F5344CB8AC3E}">
        <p14:creationId xmlns:p14="http://schemas.microsoft.com/office/powerpoint/2010/main" val="35433978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525560"/>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41070" y="1288473"/>
            <a:ext cx="11155680" cy="5078313"/>
          </a:xfrm>
          <a:prstGeom prst="rect">
            <a:avLst/>
          </a:prstGeom>
          <a:noFill/>
        </p:spPr>
        <p:txBody>
          <a:bodyPr wrap="square" rtlCol="0">
            <a:spAutoFit/>
          </a:bodyPr>
          <a:lstStyle/>
          <a:p>
            <a:endParaRPr lang="fr-FR" b="1" dirty="0"/>
          </a:p>
          <a:p>
            <a:r>
              <a:rPr lang="fr-FR" b="1" dirty="0"/>
              <a:t>INTRODUCTION : </a:t>
            </a:r>
          </a:p>
          <a:p>
            <a:endParaRPr lang="fr-FR" b="1" dirty="0"/>
          </a:p>
          <a:p>
            <a:r>
              <a:rPr lang="fr-FR" b="1" dirty="0"/>
              <a:t>Lév.1:2 </a:t>
            </a:r>
            <a:r>
              <a:rPr lang="fr-FR" dirty="0"/>
              <a:t>… Lorsque quelqu’un d’entre vous </a:t>
            </a:r>
            <a:r>
              <a:rPr lang="fr-FR" b="1" dirty="0"/>
              <a:t>fera un offrande </a:t>
            </a:r>
            <a:r>
              <a:rPr lang="fr-FR" dirty="0"/>
              <a:t>:</a:t>
            </a:r>
          </a:p>
          <a:p>
            <a:pPr marL="285750" indent="-285750">
              <a:buFont typeface="Wingdings" panose="05000000000000000000" pitchFamily="2" charset="2"/>
              <a:buChar char="Ø"/>
            </a:pPr>
            <a:r>
              <a:rPr lang="fr-FR" dirty="0"/>
              <a:t>Le mot « Offrande » (Corban en hébreux) est de la même famille que le verbe qui signifie « se rapprocher ».</a:t>
            </a:r>
          </a:p>
          <a:p>
            <a:endParaRPr lang="fr-FR" dirty="0"/>
          </a:p>
          <a:p>
            <a:pPr marL="285750" indent="-285750">
              <a:buFont typeface="Wingdings" panose="05000000000000000000" pitchFamily="2" charset="2"/>
              <a:buChar char="Ø"/>
            </a:pPr>
            <a:r>
              <a:rPr lang="fr-FR" dirty="0"/>
              <a:t>Une offrande était donc un don que les Israélites faisaient à l’Éternel afin de se rapprocher de lui et de jouir de sa communion et de ses bénédictions</a:t>
            </a:r>
          </a:p>
          <a:p>
            <a:endParaRPr lang="fr-FR" dirty="0"/>
          </a:p>
          <a:p>
            <a:pPr marL="285750" indent="-285750">
              <a:buFont typeface="Wingdings" panose="05000000000000000000" pitchFamily="2" charset="2"/>
              <a:buChar char="Ø"/>
            </a:pPr>
            <a:r>
              <a:rPr lang="fr-FR" dirty="0"/>
              <a:t>Souvent pour faire une offrande, il fallait accomplir un sacrifice, c’est-à-dire tuer un animal</a:t>
            </a:r>
          </a:p>
          <a:p>
            <a:endParaRPr lang="fr-FR" dirty="0"/>
          </a:p>
          <a:p>
            <a:pPr marL="285750" indent="-285750">
              <a:buFont typeface="Wingdings" panose="05000000000000000000" pitchFamily="2" charset="2"/>
              <a:buChar char="Ø"/>
            </a:pPr>
            <a:r>
              <a:rPr lang="fr-FR" dirty="0"/>
              <a:t>Cinq offrandes sont décrites dans les 7 premiers chapitres de ce livre « Lévitique » :</a:t>
            </a:r>
          </a:p>
          <a:p>
            <a:r>
              <a:rPr lang="fr-FR" dirty="0"/>
              <a:t>	1) Les Holocaustes (Lév.1:3-17)</a:t>
            </a:r>
          </a:p>
          <a:p>
            <a:r>
              <a:rPr lang="fr-FR" dirty="0"/>
              <a:t>	2) L’offrande non sanglante (Lév.2:1-16)</a:t>
            </a:r>
          </a:p>
          <a:p>
            <a:r>
              <a:rPr lang="fr-FR" dirty="0"/>
              <a:t>	3) Les sacrifices d’actions de grâces (Lév.3:1-17)</a:t>
            </a:r>
          </a:p>
          <a:p>
            <a:r>
              <a:rPr lang="fr-FR" dirty="0"/>
              <a:t>	4) Les sacrifices d’expiation (Lév.4)</a:t>
            </a:r>
          </a:p>
          <a:p>
            <a:r>
              <a:rPr lang="fr-FR" dirty="0"/>
              <a:t>	5) Les sacrifices de culpabilité (Lév.5:14-23 &amp; 7:1-7)</a:t>
            </a:r>
          </a:p>
          <a:p>
            <a:pPr marL="285750" indent="-285750">
              <a:buFont typeface="Wingdings" panose="05000000000000000000" pitchFamily="2" charset="2"/>
              <a:buChar char="Ø"/>
            </a:pPr>
            <a:endParaRPr lang="fr-FR" dirty="0"/>
          </a:p>
        </p:txBody>
      </p:sp>
    </p:spTree>
    <p:extLst>
      <p:ext uri="{BB962C8B-B14F-4D97-AF65-F5344CB8AC3E}">
        <p14:creationId xmlns:p14="http://schemas.microsoft.com/office/powerpoint/2010/main" val="399547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I) HOLOCAUSTE </a:t>
            </a:r>
          </a:p>
          <a:p>
            <a:r>
              <a:rPr lang="fr-FR" dirty="0"/>
              <a:t>Lév.1, 6:1-6 , 8:18-21, 16:24</a:t>
            </a:r>
          </a:p>
        </p:txBody>
      </p:sp>
      <p:sp>
        <p:nvSpPr>
          <p:cNvPr id="3" name="ZoneTexte 2">
            <a:extLst>
              <a:ext uri="{FF2B5EF4-FFF2-40B4-BE49-F238E27FC236}">
                <a16:creationId xmlns:a16="http://schemas.microsoft.com/office/drawing/2014/main" id="{E3D42E0C-342B-DD5C-E605-585F7EE14211}"/>
              </a:ext>
            </a:extLst>
          </p:cNvPr>
          <p:cNvSpPr txBox="1"/>
          <p:nvPr/>
        </p:nvSpPr>
        <p:spPr>
          <a:xfrm>
            <a:off x="216131" y="1670859"/>
            <a:ext cx="11155680" cy="5355312"/>
          </a:xfrm>
          <a:prstGeom prst="rect">
            <a:avLst/>
          </a:prstGeom>
          <a:noFill/>
        </p:spPr>
        <p:txBody>
          <a:bodyPr wrap="square" rtlCol="0">
            <a:spAutoFit/>
          </a:bodyPr>
          <a:lstStyle/>
          <a:p>
            <a:pPr marL="285750" indent="-285750">
              <a:buFont typeface="Wingdings" panose="05000000000000000000" pitchFamily="2" charset="2"/>
              <a:buChar char="Ø"/>
            </a:pPr>
            <a:r>
              <a:rPr lang="fr-FR" dirty="0"/>
              <a:t>Le terme Hébreux « </a:t>
            </a:r>
            <a:r>
              <a:rPr lang="fr-FR" b="1" dirty="0" err="1"/>
              <a:t>öläh</a:t>
            </a:r>
            <a:r>
              <a:rPr lang="fr-FR" dirty="0"/>
              <a:t> » qui veut dire « Ce qui s’élève » jusqu’à Dieu.</a:t>
            </a:r>
          </a:p>
          <a:p>
            <a:endParaRPr lang="fr-FR" dirty="0"/>
          </a:p>
          <a:p>
            <a:pPr marL="285750" indent="-285750">
              <a:buFont typeface="Wingdings" panose="05000000000000000000" pitchFamily="2" charset="2"/>
              <a:buChar char="Ø"/>
            </a:pPr>
            <a:r>
              <a:rPr lang="fr-FR" dirty="0"/>
              <a:t>On brûlait l’ensemble de l’oblation ou de l’offrande (de caractère religieux). Ce qui signifiait que pour véritablement adorer Dieu, il fallait entièrement consacrer à lui.</a:t>
            </a:r>
          </a:p>
          <a:p>
            <a:endParaRPr lang="fr-FR" dirty="0"/>
          </a:p>
          <a:p>
            <a:pPr marL="285750" indent="-285750">
              <a:buFont typeface="Wingdings" panose="05000000000000000000" pitchFamily="2" charset="2"/>
              <a:buChar char="Ø"/>
            </a:pPr>
            <a:r>
              <a:rPr lang="fr-FR" dirty="0"/>
              <a:t>Il était en même temps question de pardon (verset 4), ce qui montrait qu’avant de pouvoir se consacrer à Dieu, les adorateurs devraient être purifiés de leurs péchés (Matt.5:23-24)</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r>
              <a:rPr lang="fr-FR" dirty="0"/>
              <a:t> D’après l’auteur de l’épître aux hébreux, Jésus est l’holocauste suprême (Héb.10:5-10)</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r>
              <a:rPr lang="fr-FR" dirty="0"/>
              <a:t>Le 1</a:t>
            </a:r>
            <a:r>
              <a:rPr lang="fr-FR" baseline="30000" dirty="0"/>
              <a:t>er</a:t>
            </a:r>
            <a:r>
              <a:rPr lang="fr-FR" dirty="0"/>
              <a:t> message que Dieu donne aux enfants Israël est de faire des offrandes à Yahvé (l’Éternel) de leur bétail, du gros et du menu bétail. </a:t>
            </a:r>
          </a:p>
          <a:p>
            <a:endParaRPr lang="fr-FR" dirty="0"/>
          </a:p>
          <a:p>
            <a:pPr marL="285750" indent="-285750">
              <a:buFont typeface="Wingdings" panose="05000000000000000000" pitchFamily="2" charset="2"/>
              <a:buChar char="Ø"/>
            </a:pPr>
            <a:r>
              <a:rPr lang="fr-FR" dirty="0"/>
              <a:t>Il existe 3 catégories d’offrandes proportionnelles aux moyens de celui qui offrait</a:t>
            </a:r>
          </a:p>
          <a:p>
            <a:pPr marL="800100" lvl="1" indent="-342900">
              <a:buAutoNum type="arabicParenR"/>
            </a:pPr>
            <a:r>
              <a:rPr lang="fr-FR" b="1" dirty="0"/>
              <a:t>Le gros bétail </a:t>
            </a:r>
            <a:r>
              <a:rPr lang="fr-FR" dirty="0"/>
              <a:t>: Taureau , Veau, un mâle sans défaut (v.3 &amp; v.5)</a:t>
            </a:r>
          </a:p>
          <a:p>
            <a:pPr marL="800100" lvl="1" indent="-342900">
              <a:buAutoNum type="arabicParenR"/>
            </a:pPr>
            <a:r>
              <a:rPr lang="fr-FR" b="1" dirty="0"/>
              <a:t>Le menu bétail </a:t>
            </a:r>
            <a:r>
              <a:rPr lang="fr-FR" dirty="0"/>
              <a:t>:  Bélier, agneaux ou des chevreaux, un mâle sans défaut (v.10)</a:t>
            </a:r>
          </a:p>
          <a:p>
            <a:pPr marL="800100" lvl="1" indent="-342900">
              <a:buAutoNum type="arabicParenR"/>
            </a:pPr>
            <a:r>
              <a:rPr lang="fr-FR" b="1" dirty="0"/>
              <a:t>Des tourterelles</a:t>
            </a:r>
            <a:r>
              <a:rPr lang="fr-FR" dirty="0"/>
              <a:t>, Colombes ou de jeunes pigeons pour les pauvres.</a:t>
            </a:r>
          </a:p>
          <a:p>
            <a:pPr lvl="1"/>
            <a:r>
              <a:rPr lang="fr-FR" dirty="0"/>
              <a:t>Tous étaient des créatures douces; aucun animal sauvage n’était offert sur l’autel de l’Éternel (YAHVÉ)</a:t>
            </a:r>
          </a:p>
          <a:p>
            <a:endParaRPr lang="fr-FR" dirty="0"/>
          </a:p>
        </p:txBody>
      </p:sp>
    </p:spTree>
    <p:extLst>
      <p:ext uri="{BB962C8B-B14F-4D97-AF65-F5344CB8AC3E}">
        <p14:creationId xmlns:p14="http://schemas.microsoft.com/office/powerpoint/2010/main" val="355981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Suite HOLOCAUSTE </a:t>
            </a:r>
          </a:p>
          <a:p>
            <a:r>
              <a:rPr lang="fr-FR" dirty="0"/>
              <a:t>Lév.1, 6:1-6 , 8:18-21, 16:24</a:t>
            </a:r>
          </a:p>
        </p:txBody>
      </p:sp>
      <p:sp>
        <p:nvSpPr>
          <p:cNvPr id="3" name="ZoneTexte 2">
            <a:extLst>
              <a:ext uri="{FF2B5EF4-FFF2-40B4-BE49-F238E27FC236}">
                <a16:creationId xmlns:a16="http://schemas.microsoft.com/office/drawing/2014/main" id="{E3D42E0C-342B-DD5C-E605-585F7EE14211}"/>
              </a:ext>
            </a:extLst>
          </p:cNvPr>
          <p:cNvSpPr txBox="1"/>
          <p:nvPr/>
        </p:nvSpPr>
        <p:spPr>
          <a:xfrm>
            <a:off x="216131" y="1670859"/>
            <a:ext cx="11155680" cy="5355312"/>
          </a:xfrm>
          <a:prstGeom prst="rect">
            <a:avLst/>
          </a:prstGeom>
          <a:noFill/>
        </p:spPr>
        <p:txBody>
          <a:bodyPr wrap="square" rtlCol="0">
            <a:spAutoFit/>
          </a:bodyPr>
          <a:lstStyle/>
          <a:p>
            <a:endParaRPr lang="fr-FR" dirty="0"/>
          </a:p>
          <a:p>
            <a:r>
              <a:rPr lang="fr-FR" b="1" dirty="0"/>
              <a:t>Les symboles de Yeshoua à travers les 4 types d’animaux de sacrifices</a:t>
            </a:r>
            <a:r>
              <a:rPr lang="fr-FR" dirty="0"/>
              <a:t>:</a:t>
            </a:r>
          </a:p>
          <a:p>
            <a:endParaRPr lang="fr-FR" dirty="0"/>
          </a:p>
          <a:p>
            <a:pPr marL="285750" indent="-285750">
              <a:buFont typeface="Wingdings" panose="05000000000000000000" pitchFamily="2" charset="2"/>
              <a:buChar char="Ø"/>
            </a:pPr>
            <a:r>
              <a:rPr lang="fr-FR" dirty="0"/>
              <a:t>Peter Pelle suggère que :</a:t>
            </a:r>
          </a:p>
          <a:p>
            <a:r>
              <a:rPr lang="fr-FR" dirty="0"/>
              <a:t>	1) </a:t>
            </a:r>
            <a:r>
              <a:rPr lang="fr-FR" b="1" dirty="0"/>
              <a:t>Le Veau </a:t>
            </a:r>
            <a:r>
              <a:rPr lang="fr-FR" dirty="0"/>
              <a:t>symbolise le Seigneur , travailleur, patient et infatigable, accomplissant sans cesse la volonté du 		Père par une vie de service parfait et une mort expiatoire parfait.</a:t>
            </a:r>
          </a:p>
          <a:p>
            <a:r>
              <a:rPr lang="fr-FR" dirty="0"/>
              <a:t>	2) </a:t>
            </a:r>
            <a:r>
              <a:rPr lang="fr-FR" b="1" dirty="0"/>
              <a:t>L’Agneau</a:t>
            </a:r>
            <a:r>
              <a:rPr lang="fr-FR" dirty="0"/>
              <a:t> représente le Seigneur dans son humilité et sa modestie, soumis à la volonté de Dieu par une 	renonciation volontaire à lui-même.</a:t>
            </a:r>
          </a:p>
          <a:p>
            <a:r>
              <a:rPr lang="fr-FR" dirty="0"/>
              <a:t>	3) </a:t>
            </a:r>
            <a:r>
              <a:rPr lang="fr-FR" b="1" dirty="0"/>
              <a:t>Le Chevreau </a:t>
            </a:r>
            <a:r>
              <a:rPr lang="fr-FR" dirty="0"/>
              <a:t>préfigure Christ en tant que notre substitut.</a:t>
            </a:r>
          </a:p>
          <a:p>
            <a:r>
              <a:rPr lang="fr-FR" dirty="0"/>
              <a:t>	4) </a:t>
            </a:r>
            <a:r>
              <a:rPr lang="fr-FR" b="1" dirty="0"/>
              <a:t>La Tourterelle </a:t>
            </a:r>
            <a:r>
              <a:rPr lang="fr-FR" dirty="0"/>
              <a:t>indique son caractère céleste, et le désigne comme l’homme de douleur</a:t>
            </a:r>
          </a:p>
          <a:p>
            <a:endParaRPr lang="fr-FR" dirty="0"/>
          </a:p>
          <a:p>
            <a:r>
              <a:rPr lang="fr-FR" b="1" dirty="0"/>
              <a:t>Le But :</a:t>
            </a:r>
          </a:p>
          <a:p>
            <a:endParaRPr lang="fr-FR" dirty="0"/>
          </a:p>
          <a:p>
            <a:pPr marL="285750" indent="-285750">
              <a:buFont typeface="Wingdings" panose="05000000000000000000" pitchFamily="2" charset="2"/>
              <a:buChar char="Ø"/>
            </a:pPr>
            <a:r>
              <a:rPr lang="fr-FR" dirty="0"/>
              <a:t>L’acte d’adoration volontaire, </a:t>
            </a:r>
          </a:p>
          <a:p>
            <a:pPr marL="285750" indent="-285750">
              <a:buFont typeface="Wingdings" panose="05000000000000000000" pitchFamily="2" charset="2"/>
              <a:buChar char="Ø"/>
            </a:pPr>
            <a:r>
              <a:rPr lang="fr-FR" dirty="0"/>
              <a:t>L’expiation pour des péchés involontaires,</a:t>
            </a:r>
          </a:p>
          <a:p>
            <a:pPr marL="285750" indent="-285750">
              <a:buFont typeface="Wingdings" panose="05000000000000000000" pitchFamily="2" charset="2"/>
              <a:buChar char="Ø"/>
            </a:pPr>
            <a:r>
              <a:rPr lang="fr-FR" dirty="0"/>
              <a:t>L’expression d’un attachement, d’une consécration et d’une reddition complète à Dieu.</a:t>
            </a:r>
          </a:p>
          <a:p>
            <a:endParaRPr lang="fr-FR" dirty="0"/>
          </a:p>
          <a:p>
            <a:pPr marL="285750" indent="-285750">
              <a:buFont typeface="Wingdings" panose="05000000000000000000" pitchFamily="2" charset="2"/>
              <a:buChar char="Ø"/>
            </a:pPr>
            <a:endParaRPr lang="fr-FR" dirty="0"/>
          </a:p>
          <a:p>
            <a:endParaRPr lang="fr-FR" dirty="0"/>
          </a:p>
        </p:txBody>
      </p:sp>
    </p:spTree>
    <p:extLst>
      <p:ext uri="{BB962C8B-B14F-4D97-AF65-F5344CB8AC3E}">
        <p14:creationId xmlns:p14="http://schemas.microsoft.com/office/powerpoint/2010/main" val="61748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Suite HOLOCAUSTE </a:t>
            </a:r>
          </a:p>
          <a:p>
            <a:r>
              <a:rPr lang="fr-FR" dirty="0"/>
              <a:t>Lév.1, 6:1-6 , 8:18-21, 16:24</a:t>
            </a:r>
          </a:p>
        </p:txBody>
      </p:sp>
      <p:sp>
        <p:nvSpPr>
          <p:cNvPr id="3" name="ZoneTexte 2">
            <a:extLst>
              <a:ext uri="{FF2B5EF4-FFF2-40B4-BE49-F238E27FC236}">
                <a16:creationId xmlns:a16="http://schemas.microsoft.com/office/drawing/2014/main" id="{E3D42E0C-342B-DD5C-E605-585F7EE14211}"/>
              </a:ext>
            </a:extLst>
          </p:cNvPr>
          <p:cNvSpPr txBox="1"/>
          <p:nvPr/>
        </p:nvSpPr>
        <p:spPr>
          <a:xfrm>
            <a:off x="216131" y="1456766"/>
            <a:ext cx="11762509" cy="5632311"/>
          </a:xfrm>
          <a:prstGeom prst="rect">
            <a:avLst/>
          </a:prstGeom>
          <a:noFill/>
        </p:spPr>
        <p:txBody>
          <a:bodyPr wrap="square" rtlCol="0">
            <a:spAutoFit/>
          </a:bodyPr>
          <a:lstStyle/>
          <a:p>
            <a:endParaRPr lang="fr-FR" dirty="0"/>
          </a:p>
          <a:p>
            <a:r>
              <a:rPr lang="fr-FR" b="1" u="sng" dirty="0"/>
              <a:t>Les devoirs de l’adorateur </a:t>
            </a:r>
            <a:r>
              <a:rPr lang="fr-FR" b="1" dirty="0"/>
              <a:t>(celui qui apportait l’offrande)</a:t>
            </a:r>
            <a:r>
              <a:rPr lang="fr-FR" dirty="0"/>
              <a:t>:</a:t>
            </a:r>
          </a:p>
          <a:p>
            <a:endParaRPr lang="fr-FR" dirty="0"/>
          </a:p>
          <a:p>
            <a:pPr marL="285750" indent="-285750">
              <a:buFont typeface="Wingdings" panose="05000000000000000000" pitchFamily="2" charset="2"/>
              <a:buChar char="Ø"/>
            </a:pPr>
            <a:r>
              <a:rPr lang="fr-FR" b="1" dirty="0"/>
              <a:t>Il apportera l’offrande </a:t>
            </a:r>
            <a:r>
              <a:rPr lang="fr-FR" dirty="0"/>
              <a:t>jusqu’à l’entrée de la tente d’assignation, près de l’autel des parfum (v.3)</a:t>
            </a:r>
          </a:p>
          <a:p>
            <a:pPr marL="285750" indent="-285750">
              <a:buFont typeface="Wingdings" panose="05000000000000000000" pitchFamily="2" charset="2"/>
              <a:buChar char="Ø"/>
            </a:pPr>
            <a:r>
              <a:rPr lang="fr-FR" b="1" dirty="0"/>
              <a:t>Il posera sa main </a:t>
            </a:r>
            <a:r>
              <a:rPr lang="fr-FR" dirty="0"/>
              <a:t>sur la tête de la victime, montrant ainsi que la victime s’identifiait à lui en se mettant à sa place.</a:t>
            </a:r>
          </a:p>
          <a:p>
            <a:r>
              <a:rPr lang="fr-FR" dirty="0"/>
              <a:t>     Cet acte exprimait l’idée d’une substitution (cf.Lév.16:21-22 &amp; 24:14). </a:t>
            </a:r>
          </a:p>
          <a:p>
            <a:r>
              <a:rPr lang="fr-FR" dirty="0"/>
              <a:t>     Lorsque l’animal mourait, c’était comme si la personne qui l’avait amené mourait également, même si elle restait </a:t>
            </a:r>
          </a:p>
          <a:p>
            <a:r>
              <a:rPr lang="fr-FR" dirty="0"/>
              <a:t>     vivante pour servir Dieu.</a:t>
            </a:r>
          </a:p>
          <a:p>
            <a:pPr marL="285750" indent="-285750">
              <a:buFont typeface="Wingdings" panose="05000000000000000000" pitchFamily="2" charset="2"/>
              <a:buChar char="Ø"/>
            </a:pPr>
            <a:r>
              <a:rPr lang="fr-FR" dirty="0"/>
              <a:t>De même nous, chrétiens, </a:t>
            </a:r>
            <a:r>
              <a:rPr lang="fr-FR" b="1" dirty="0"/>
              <a:t>nous nous identifions à Christ </a:t>
            </a:r>
            <a:r>
              <a:rPr lang="fr-FR" dirty="0"/>
              <a:t>dans sa mort et dans sa résurrection (Rom.6:3-11, </a:t>
            </a:r>
          </a:p>
          <a:p>
            <a:r>
              <a:rPr lang="fr-FR" dirty="0"/>
              <a:t>      2 Co.5:21) et nous sommes appelés à vivre et à nous offrir au Seigneur comme des sacrifices vivantes (Ro.12:1 ;</a:t>
            </a:r>
          </a:p>
          <a:p>
            <a:r>
              <a:rPr lang="fr-FR" dirty="0"/>
              <a:t>      Héb.13:15)</a:t>
            </a:r>
          </a:p>
          <a:p>
            <a:pPr marL="285750" indent="-285750">
              <a:buFont typeface="Wingdings" panose="05000000000000000000" pitchFamily="2" charset="2"/>
              <a:buChar char="Ø"/>
            </a:pPr>
            <a:r>
              <a:rPr lang="fr-FR" b="1" dirty="0"/>
              <a:t>Il égorgera</a:t>
            </a:r>
            <a:r>
              <a:rPr lang="fr-FR" dirty="0"/>
              <a:t> l’animal, le </a:t>
            </a:r>
            <a:r>
              <a:rPr lang="fr-FR" b="1" dirty="0"/>
              <a:t>dépouillera </a:t>
            </a:r>
            <a:r>
              <a:rPr lang="fr-FR" dirty="0"/>
              <a:t>et le </a:t>
            </a:r>
            <a:r>
              <a:rPr lang="fr-FR" b="1" dirty="0"/>
              <a:t>coupa</a:t>
            </a:r>
            <a:r>
              <a:rPr lang="fr-FR" dirty="0"/>
              <a:t> en morceau . Il </a:t>
            </a:r>
            <a:r>
              <a:rPr lang="fr-FR" b="1" dirty="0"/>
              <a:t>lavera avec de l’eau </a:t>
            </a:r>
            <a:r>
              <a:rPr lang="fr-FR" dirty="0"/>
              <a:t>les entrailles et les jambes (Versets 5-9)</a:t>
            </a:r>
          </a:p>
          <a:p>
            <a:pPr marL="285750" indent="-285750">
              <a:buFont typeface="Wingdings" panose="05000000000000000000" pitchFamily="2" charset="2"/>
              <a:buChar char="Ø"/>
            </a:pPr>
            <a:r>
              <a:rPr lang="fr-FR" b="1" dirty="0"/>
              <a:t>Au verset 3</a:t>
            </a:r>
            <a:r>
              <a:rPr lang="fr-FR" dirty="0"/>
              <a:t>, l’expression « pour obtenir sa faveur » est traduite en Anglais par « Of </a:t>
            </a:r>
            <a:r>
              <a:rPr lang="fr-FR" dirty="0" err="1"/>
              <a:t>his</a:t>
            </a:r>
            <a:r>
              <a:rPr lang="fr-FR" dirty="0"/>
              <a:t> </a:t>
            </a:r>
            <a:r>
              <a:rPr lang="fr-FR" dirty="0" err="1"/>
              <a:t>own</a:t>
            </a:r>
            <a:r>
              <a:rPr lang="fr-FR" dirty="0"/>
              <a:t> free </a:t>
            </a:r>
            <a:r>
              <a:rPr lang="fr-FR" dirty="0" err="1"/>
              <a:t>will</a:t>
            </a:r>
            <a:r>
              <a:rPr lang="fr-FR" dirty="0"/>
              <a:t> » ce qui veut signifie : « de son plein gré. Puis au </a:t>
            </a:r>
            <a:r>
              <a:rPr lang="fr-FR" b="1" dirty="0"/>
              <a:t>verset 4</a:t>
            </a:r>
            <a:r>
              <a:rPr lang="fr-FR" dirty="0"/>
              <a:t> , il est écrit : « Il sera agréé »</a:t>
            </a:r>
          </a:p>
          <a:p>
            <a:r>
              <a:rPr lang="fr-FR" dirty="0"/>
              <a:t>      Ces 2 versets nous apprennent que pour en finir avec le péché, nous devant l’égorger de notre plein gré, </a:t>
            </a:r>
          </a:p>
          <a:p>
            <a:r>
              <a:rPr lang="fr-FR" dirty="0"/>
              <a:t>      le dépouiller, le couper en morceaux, le laver avec l’eau vivifiante du Saint-Esprit dans les entrailles et les jambes</a:t>
            </a:r>
          </a:p>
          <a:p>
            <a:r>
              <a:rPr lang="fr-FR" dirty="0"/>
              <a:t>      prêt à le sacrifier sur l’autel de notre propre volonté. C’est notre devoir, personne ne pourra faire à notre place</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endParaRPr lang="fr-FR" dirty="0"/>
          </a:p>
          <a:p>
            <a:endParaRPr lang="fr-FR" dirty="0"/>
          </a:p>
        </p:txBody>
      </p:sp>
    </p:spTree>
    <p:extLst>
      <p:ext uri="{BB962C8B-B14F-4D97-AF65-F5344CB8AC3E}">
        <p14:creationId xmlns:p14="http://schemas.microsoft.com/office/powerpoint/2010/main" val="88542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Suite HOLOCAUSTE </a:t>
            </a:r>
          </a:p>
          <a:p>
            <a:r>
              <a:rPr lang="fr-FR" dirty="0"/>
              <a:t>Lév.1, 6:1-6 , 8:18-21, 16:24</a:t>
            </a:r>
          </a:p>
        </p:txBody>
      </p:sp>
      <p:sp>
        <p:nvSpPr>
          <p:cNvPr id="3" name="ZoneTexte 2">
            <a:extLst>
              <a:ext uri="{FF2B5EF4-FFF2-40B4-BE49-F238E27FC236}">
                <a16:creationId xmlns:a16="http://schemas.microsoft.com/office/drawing/2014/main" id="{E3D42E0C-342B-DD5C-E605-585F7EE14211}"/>
              </a:ext>
            </a:extLst>
          </p:cNvPr>
          <p:cNvSpPr txBox="1"/>
          <p:nvPr/>
        </p:nvSpPr>
        <p:spPr>
          <a:xfrm>
            <a:off x="216130" y="1486536"/>
            <a:ext cx="11853949" cy="6463308"/>
          </a:xfrm>
          <a:prstGeom prst="rect">
            <a:avLst/>
          </a:prstGeom>
          <a:noFill/>
        </p:spPr>
        <p:txBody>
          <a:bodyPr wrap="square" rtlCol="0">
            <a:spAutoFit/>
          </a:bodyPr>
          <a:lstStyle/>
          <a:p>
            <a:endParaRPr lang="fr-FR" dirty="0"/>
          </a:p>
          <a:p>
            <a:r>
              <a:rPr lang="fr-FR" b="1" u="sng" dirty="0"/>
              <a:t>Les devoirs des sacrificateurs</a:t>
            </a:r>
            <a:r>
              <a:rPr lang="fr-FR" dirty="0"/>
              <a:t>:</a:t>
            </a:r>
          </a:p>
          <a:p>
            <a:endParaRPr lang="fr-FR" dirty="0"/>
          </a:p>
          <a:p>
            <a:pPr marL="285750" indent="-285750">
              <a:buFont typeface="Wingdings" panose="05000000000000000000" pitchFamily="2" charset="2"/>
              <a:buChar char="Ø"/>
            </a:pPr>
            <a:r>
              <a:rPr lang="fr-FR" b="1" dirty="0"/>
              <a:t>Ils feront l’aspersion du sang, </a:t>
            </a:r>
            <a:r>
              <a:rPr lang="fr-FR" dirty="0"/>
              <a:t>tout autour sur l’autel (v.5:11)</a:t>
            </a:r>
          </a:p>
          <a:p>
            <a:pPr marL="285750" indent="-285750">
              <a:buFont typeface="Wingdings" panose="05000000000000000000" pitchFamily="2" charset="2"/>
              <a:buChar char="Ø"/>
            </a:pPr>
            <a:r>
              <a:rPr lang="fr-FR" b="1" dirty="0"/>
              <a:t>Ils mettront du feu </a:t>
            </a:r>
            <a:r>
              <a:rPr lang="fr-FR" dirty="0"/>
              <a:t>sur</a:t>
            </a:r>
            <a:r>
              <a:rPr lang="fr-FR" b="1" dirty="0"/>
              <a:t> l’autel </a:t>
            </a:r>
            <a:r>
              <a:rPr lang="fr-FR" dirty="0"/>
              <a:t>et</a:t>
            </a:r>
            <a:r>
              <a:rPr lang="fr-FR" b="1" dirty="0"/>
              <a:t> du bois </a:t>
            </a:r>
            <a:r>
              <a:rPr lang="fr-FR" dirty="0"/>
              <a:t>sur le feu (v.7) et puis poseront les morceaux de l’animal sur le bois (v.8,v.12). Tout sera brulé sur l’autel sauf la peau (v.13)       </a:t>
            </a:r>
          </a:p>
          <a:p>
            <a:pPr marL="285750" indent="-285750">
              <a:buFont typeface="Wingdings" panose="05000000000000000000" pitchFamily="2" charset="2"/>
              <a:buChar char="Ø"/>
            </a:pPr>
            <a:r>
              <a:rPr lang="fr-FR" b="1" dirty="0"/>
              <a:t>Dans le cas d’un oiseau</a:t>
            </a:r>
            <a:r>
              <a:rPr lang="fr-FR" dirty="0"/>
              <a:t>, le sacrificateur lui tordra le cou et lui ouvrira la tête, en répandant le sang contre un côté de l’autel, il mettra le jabot (le gosier) avec ses plumes …. Près de l’autel, vers l’orient, ouvrira le corps de l’oiseau sans le couper en morceaux, et le brûlera sur l’autel.  </a:t>
            </a:r>
          </a:p>
          <a:p>
            <a:pPr marL="285750" indent="-285750">
              <a:buFont typeface="Wingdings" panose="05000000000000000000" pitchFamily="2" charset="2"/>
              <a:buChar char="Ø"/>
            </a:pPr>
            <a:r>
              <a:rPr lang="fr-FR" dirty="0"/>
              <a:t>Le verbe </a:t>
            </a:r>
            <a:r>
              <a:rPr lang="fr-FR" b="1" dirty="0"/>
              <a:t>brûler</a:t>
            </a:r>
            <a:r>
              <a:rPr lang="fr-FR" dirty="0"/>
              <a:t> (</a:t>
            </a:r>
            <a:r>
              <a:rPr lang="fr-FR" dirty="0" err="1"/>
              <a:t>saraph</a:t>
            </a:r>
            <a:r>
              <a:rPr lang="fr-FR" dirty="0"/>
              <a:t>) ici est différent de celui employé pour l’acte de brûler des parfums (</a:t>
            </a:r>
            <a:r>
              <a:rPr lang="fr-FR" dirty="0" err="1"/>
              <a:t>qatar</a:t>
            </a:r>
            <a:r>
              <a:rPr lang="fr-FR" dirty="0"/>
              <a:t>). </a:t>
            </a:r>
          </a:p>
          <a:p>
            <a:pPr marL="285750" indent="-285750">
              <a:buFont typeface="Wingdings" panose="05000000000000000000" pitchFamily="2" charset="2"/>
              <a:buChar char="Ø"/>
            </a:pPr>
            <a:r>
              <a:rPr lang="fr-FR" dirty="0"/>
              <a:t>D’une </a:t>
            </a:r>
            <a:r>
              <a:rPr lang="fr-FR" b="1" dirty="0"/>
              <a:t>agréable odeur à l’Éternel : </a:t>
            </a:r>
            <a:r>
              <a:rPr lang="fr-FR" dirty="0"/>
              <a:t>Les sacrifices offerts dans la foi et l’obéissance étaient agréable à Dieu. L’apôtre Paul a appliqué cette image à l’offrande de Christ (Eph.5:2) et aux bonnes œuvres des chrétiens (Ph.4:18)</a:t>
            </a:r>
          </a:p>
          <a:p>
            <a:r>
              <a:rPr lang="fr-FR" dirty="0"/>
              <a:t> </a:t>
            </a:r>
          </a:p>
          <a:p>
            <a:r>
              <a:rPr lang="fr-FR" b="1" dirty="0"/>
              <a:t>La distribution de l’offrande:</a:t>
            </a:r>
          </a:p>
          <a:p>
            <a:endParaRPr lang="fr-FR" dirty="0"/>
          </a:p>
          <a:p>
            <a:pPr marL="285750" indent="-285750">
              <a:buFont typeface="Wingdings" panose="05000000000000000000" pitchFamily="2" charset="2"/>
              <a:buChar char="Ø"/>
            </a:pPr>
            <a:r>
              <a:rPr lang="fr-FR" dirty="0"/>
              <a:t>Tout ce qui était brûlé sur l’autel appartenait à Dieu</a:t>
            </a:r>
          </a:p>
          <a:p>
            <a:pPr marL="285750" indent="-285750">
              <a:buFont typeface="Wingdings" panose="05000000000000000000" pitchFamily="2" charset="2"/>
              <a:buChar char="Ø"/>
            </a:pPr>
            <a:r>
              <a:rPr lang="fr-FR" dirty="0"/>
              <a:t>La peau était donnée aux sacrificateurs (v.7:8)</a:t>
            </a:r>
          </a:p>
          <a:p>
            <a:pPr marL="285750" indent="-285750">
              <a:buFont typeface="Wingdings" panose="05000000000000000000" pitchFamily="2" charset="2"/>
              <a:buChar char="Ø"/>
            </a:pPr>
            <a:r>
              <a:rPr lang="fr-FR" dirty="0"/>
              <a:t>La personne qui apportait l’offrande ne recevait aucune portion pour ce type de sacrifice. Elle exprimait sa soumission complète et son dévouement à l’Éternel YAHVÉ </a:t>
            </a:r>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245728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Suite HOLOCAUSTE </a:t>
            </a:r>
          </a:p>
          <a:p>
            <a:r>
              <a:rPr lang="fr-FR" dirty="0"/>
              <a:t>Lév.1, 6:1-6 , 8:18-21, 16:24</a:t>
            </a:r>
          </a:p>
        </p:txBody>
      </p:sp>
      <p:sp>
        <p:nvSpPr>
          <p:cNvPr id="3" name="ZoneTexte 2">
            <a:extLst>
              <a:ext uri="{FF2B5EF4-FFF2-40B4-BE49-F238E27FC236}">
                <a16:creationId xmlns:a16="http://schemas.microsoft.com/office/drawing/2014/main" id="{E3D42E0C-342B-DD5C-E605-585F7EE14211}"/>
              </a:ext>
            </a:extLst>
          </p:cNvPr>
          <p:cNvSpPr txBox="1"/>
          <p:nvPr/>
        </p:nvSpPr>
        <p:spPr>
          <a:xfrm>
            <a:off x="120072" y="1329695"/>
            <a:ext cx="11155680" cy="1754326"/>
          </a:xfrm>
          <a:prstGeom prst="rect">
            <a:avLst/>
          </a:prstGeom>
          <a:noFill/>
        </p:spPr>
        <p:txBody>
          <a:bodyPr wrap="square" rtlCol="0">
            <a:spAutoFit/>
          </a:bodyPr>
          <a:lstStyle/>
          <a:p>
            <a:endParaRPr lang="fr-FR" dirty="0"/>
          </a:p>
          <a:p>
            <a:r>
              <a:rPr lang="fr-FR" b="1" dirty="0"/>
              <a:t>Comme type de sacrifice, l’Holocauste </a:t>
            </a:r>
            <a:r>
              <a:rPr lang="fr-FR" dirty="0"/>
              <a:t>:</a:t>
            </a:r>
          </a:p>
          <a:p>
            <a:endParaRPr lang="fr-FR" dirty="0"/>
          </a:p>
          <a:p>
            <a:pPr marL="285750" indent="-285750">
              <a:buFont typeface="Wingdings" panose="05000000000000000000" pitchFamily="2" charset="2"/>
              <a:buChar char="Ø"/>
            </a:pPr>
            <a:r>
              <a:rPr lang="fr-FR" dirty="0"/>
              <a:t>Préfigure Christ en ce qu’il s’est offert lui-même sans tache à Dieu.</a:t>
            </a:r>
          </a:p>
          <a:p>
            <a:pPr marL="285750" indent="-285750">
              <a:buFont typeface="Wingdings" panose="05000000000000000000" pitchFamily="2" charset="2"/>
              <a:buChar char="Ø"/>
            </a:pPr>
            <a:r>
              <a:rPr lang="fr-FR" dirty="0"/>
              <a:t>Sur l’autel du Calvaire, l’agneau de Dieu fut complètement consumé par les flammes de la justice divine</a:t>
            </a:r>
          </a:p>
          <a:p>
            <a:endParaRPr lang="fr-FR" dirty="0"/>
          </a:p>
        </p:txBody>
      </p:sp>
      <p:sp>
        <p:nvSpPr>
          <p:cNvPr id="5" name="ZoneTexte 4">
            <a:extLst>
              <a:ext uri="{FF2B5EF4-FFF2-40B4-BE49-F238E27FC236}">
                <a16:creationId xmlns:a16="http://schemas.microsoft.com/office/drawing/2014/main" id="{BD4D444A-863B-6E00-4C9D-BABE08B859F3}"/>
              </a:ext>
            </a:extLst>
          </p:cNvPr>
          <p:cNvSpPr txBox="1"/>
          <p:nvPr/>
        </p:nvSpPr>
        <p:spPr>
          <a:xfrm>
            <a:off x="224905" y="2826327"/>
            <a:ext cx="11742190" cy="3970318"/>
          </a:xfrm>
          <a:prstGeom prst="rect">
            <a:avLst/>
          </a:prstGeom>
          <a:noFill/>
        </p:spPr>
        <p:txBody>
          <a:bodyPr wrap="square">
            <a:spAutoFit/>
          </a:bodyPr>
          <a:lstStyle/>
          <a:p>
            <a:r>
              <a:rPr lang="fr-FR" b="1" dirty="0"/>
              <a:t>Résumé</a:t>
            </a:r>
            <a:r>
              <a:rPr lang="fr-FR" dirty="0"/>
              <a:t> :</a:t>
            </a:r>
          </a:p>
          <a:p>
            <a:r>
              <a:rPr lang="fr-FR" dirty="0"/>
              <a:t>&gt; Les adorateurs présentaient leurs offrandes pour montrer leur reconnaissance et leur foi pour renouveler leur communion avec Dieu et se consacrer encore plus au Seigneur ou lui demander pardon.</a:t>
            </a:r>
          </a:p>
          <a:p>
            <a:r>
              <a:rPr lang="fr-FR" dirty="0"/>
              <a:t>Les offrandes étaient véritablement des prières « en action » (PS 116:7; OS 14:2; Héb.13:15)</a:t>
            </a:r>
          </a:p>
          <a:p>
            <a:endParaRPr lang="fr-FR" dirty="0"/>
          </a:p>
          <a:p>
            <a:r>
              <a:rPr lang="fr-FR" dirty="0"/>
              <a:t>Ces offrandes enseignaient à Israël que :</a:t>
            </a:r>
          </a:p>
          <a:p>
            <a:r>
              <a:rPr lang="fr-FR" dirty="0"/>
              <a:t>	1) les êtres humains sont par nature des êtres pécheurs dont les fautes méritent la mort</a:t>
            </a:r>
          </a:p>
          <a:p>
            <a:r>
              <a:rPr lang="fr-FR" dirty="0"/>
              <a:t>	2) sans effusion de sang, il n’y a pas de pardon (lév.17:11; Héb.9:22)</a:t>
            </a:r>
          </a:p>
          <a:p>
            <a:r>
              <a:rPr lang="fr-FR" dirty="0"/>
              <a:t>	3) l’expiation du péché doit être faite par substitution (lév.17:11)</a:t>
            </a:r>
          </a:p>
          <a:p>
            <a:r>
              <a:rPr lang="fr-FR" dirty="0"/>
              <a:t>	4) la Sainteté de Dieu doit contrôler et diriger tous les domaines de la vie humaine</a:t>
            </a:r>
          </a:p>
          <a:p>
            <a:r>
              <a:rPr lang="fr-FR" dirty="0"/>
              <a:t>	5) Dieu désire faire grâce, pardonner et être en communion avec les êtres humains (Ex.34:6-7)</a:t>
            </a:r>
          </a:p>
          <a:p>
            <a:endParaRPr lang="fr-FR" dirty="0"/>
          </a:p>
          <a:p>
            <a:r>
              <a:rPr lang="fr-FR" dirty="0"/>
              <a:t>Pour que l’offrande soit acceptable aux yeux de Dieu, il fallait qu’elle soit accompagnée d’une repentance véritable et d’un engagement sincère à marcher dans la bonté et la justice (Lév.23:27-29; Esaïe1:11-17; Mi.6:6-8)</a:t>
            </a:r>
          </a:p>
        </p:txBody>
      </p:sp>
    </p:spTree>
    <p:extLst>
      <p:ext uri="{BB962C8B-B14F-4D97-AF65-F5344CB8AC3E}">
        <p14:creationId xmlns:p14="http://schemas.microsoft.com/office/powerpoint/2010/main" val="963087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II) OFFRANDE NON SANGLANTE</a:t>
            </a:r>
          </a:p>
          <a:p>
            <a:r>
              <a:rPr lang="fr-FR" b="1" dirty="0"/>
              <a:t>Lév.2:6, 7:23</a:t>
            </a:r>
          </a:p>
        </p:txBody>
      </p:sp>
      <p:sp>
        <p:nvSpPr>
          <p:cNvPr id="3" name="ZoneTexte 2">
            <a:extLst>
              <a:ext uri="{FF2B5EF4-FFF2-40B4-BE49-F238E27FC236}">
                <a16:creationId xmlns:a16="http://schemas.microsoft.com/office/drawing/2014/main" id="{E3D42E0C-342B-DD5C-E605-585F7EE14211}"/>
              </a:ext>
            </a:extLst>
          </p:cNvPr>
          <p:cNvSpPr txBox="1"/>
          <p:nvPr/>
        </p:nvSpPr>
        <p:spPr>
          <a:xfrm>
            <a:off x="216131" y="1670859"/>
            <a:ext cx="11155680" cy="4801314"/>
          </a:xfrm>
          <a:prstGeom prst="rect">
            <a:avLst/>
          </a:prstGeom>
          <a:noFill/>
        </p:spPr>
        <p:txBody>
          <a:bodyPr wrap="square" rtlCol="0">
            <a:spAutoFit/>
          </a:bodyPr>
          <a:lstStyle/>
          <a:p>
            <a:pPr marL="285750" indent="-285750">
              <a:buFont typeface="Wingdings" panose="05000000000000000000" pitchFamily="2" charset="2"/>
              <a:buChar char="Ø"/>
            </a:pPr>
            <a:r>
              <a:rPr lang="fr-FR" sz="1600" b="1" dirty="0">
                <a:latin typeface="Arial" panose="020B0604020202020204" pitchFamily="34" charset="0"/>
                <a:cs typeface="Arial" panose="020B0604020202020204" pitchFamily="34" charset="0"/>
              </a:rPr>
              <a:t>Verset 1 </a:t>
            </a:r>
            <a:r>
              <a:rPr lang="fr-FR" sz="1600" dirty="0">
                <a:latin typeface="Arial" panose="020B0604020202020204" pitchFamily="34" charset="0"/>
                <a:cs typeface="Arial" panose="020B0604020202020204" pitchFamily="34" charset="0"/>
              </a:rPr>
              <a:t>: Lorsque quelqu'un fera à l'Éternel une offrande en don, son offrande sera de fleur de farine…</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L’offrande de farine ou offrande de céréale en Hébreux « </a:t>
            </a:r>
            <a:r>
              <a:rPr lang="fr-FR" sz="1600" dirty="0" err="1">
                <a:latin typeface="Arial" panose="020B0604020202020204" pitchFamily="34" charset="0"/>
                <a:cs typeface="Arial" panose="020B0604020202020204" pitchFamily="34" charset="0"/>
              </a:rPr>
              <a:t>minh</a:t>
            </a:r>
            <a:r>
              <a:rPr lang="fr-FR" sz="1600" b="1" dirty="0" err="1">
                <a:latin typeface="Arial" panose="020B0604020202020204" pitchFamily="34" charset="0"/>
                <a:cs typeface="Arial" panose="020B0604020202020204" pitchFamily="34" charset="0"/>
              </a:rPr>
              <a:t>äh</a:t>
            </a:r>
            <a:r>
              <a:rPr lang="fr-FR" sz="1600" dirty="0">
                <a:latin typeface="Arial" panose="020B0604020202020204" pitchFamily="34" charset="0"/>
                <a:cs typeface="Arial" panose="020B0604020202020204" pitchFamily="34" charset="0"/>
              </a:rPr>
              <a:t> », terme qui en dehors du système Lévitique pouvait se référer à n’importe quel don ou offrande.</a:t>
            </a:r>
          </a:p>
          <a:p>
            <a:r>
              <a:rPr lang="fr-FR" sz="1600" dirty="0">
                <a:latin typeface="Arial" panose="020B0604020202020204" pitchFamily="34" charset="0"/>
                <a:cs typeface="Arial" panose="020B0604020202020204" pitchFamily="34" charset="0"/>
              </a:rPr>
              <a:t>     L’offrande  elle-même : il y avait diverses sortes d’offrande de farine, de la fleur de farine grossièrement moulue</a:t>
            </a:r>
          </a:p>
          <a:p>
            <a:r>
              <a:rPr lang="fr-FR" sz="1600" dirty="0">
                <a:latin typeface="Arial" panose="020B0604020202020204" pitchFamily="34" charset="0"/>
                <a:cs typeface="Arial" panose="020B0604020202020204" pitchFamily="34" charset="0"/>
              </a:rPr>
              <a:t>     mélangée à de l’huile d’olive, mêlée d’encens .</a:t>
            </a:r>
          </a:p>
          <a:p>
            <a:r>
              <a:rPr lang="fr-FR" sz="1600" dirty="0">
                <a:latin typeface="Arial" panose="020B0604020202020204" pitchFamily="34" charset="0"/>
                <a:cs typeface="Arial" panose="020B0604020202020204" pitchFamily="34" charset="0"/>
              </a:rPr>
              <a:t>     Ce n’était pas cuit, mais une poignée était brûlée sur l’autel (verset 2)</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La loi concernant l’offrande de farine prévoyait différentes de méthodes de préparation :</a:t>
            </a:r>
          </a:p>
          <a:p>
            <a:r>
              <a:rPr lang="fr-FR" sz="1600" dirty="0">
                <a:latin typeface="Arial" panose="020B0604020202020204" pitchFamily="34" charset="0"/>
                <a:cs typeface="Arial" panose="020B0604020202020204" pitchFamily="34" charset="0"/>
              </a:rPr>
              <a:t>     L’une non cuite (versets 1- 3) , 3 cuites (versets 4- 10) et l’offrande spéciale des prémices comportant des épis </a:t>
            </a:r>
          </a:p>
          <a:p>
            <a:r>
              <a:rPr lang="fr-FR" sz="1600" dirty="0">
                <a:latin typeface="Arial" panose="020B0604020202020204" pitchFamily="34" charset="0"/>
                <a:cs typeface="Arial" panose="020B0604020202020204" pitchFamily="34" charset="0"/>
              </a:rPr>
              <a:t>     nouveaux broyées et rôties au feu (versets 14-16)</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Trois sortes différentes de pain ou de gâteau :</a:t>
            </a:r>
          </a:p>
          <a:p>
            <a:pPr marL="742950" lvl="1" indent="-285750">
              <a:buFont typeface="Arial" panose="020B0604020202020204" pitchFamily="34" charset="0"/>
              <a:buChar char="•"/>
            </a:pPr>
            <a:r>
              <a:rPr lang="fr-FR" sz="1600" dirty="0">
                <a:latin typeface="Arial" panose="020B0604020202020204" pitchFamily="34" charset="0"/>
                <a:cs typeface="Arial" panose="020B0604020202020204" pitchFamily="34" charset="0"/>
              </a:rPr>
              <a:t>Cuit au four (verset 4)</a:t>
            </a:r>
          </a:p>
          <a:p>
            <a:pPr marL="742950" lvl="1" indent="-285750">
              <a:buFont typeface="Arial" panose="020B0604020202020204" pitchFamily="34" charset="0"/>
              <a:buChar char="•"/>
            </a:pPr>
            <a:r>
              <a:rPr lang="fr-FR" sz="1600" dirty="0">
                <a:latin typeface="Arial" panose="020B0604020202020204" pitchFamily="34" charset="0"/>
                <a:cs typeface="Arial" panose="020B0604020202020204" pitchFamily="34" charset="0"/>
              </a:rPr>
              <a:t>Cuit à la poêle (verset 5)</a:t>
            </a:r>
          </a:p>
          <a:p>
            <a:pPr marL="742950" lvl="1" indent="-285750">
              <a:buFont typeface="Arial" panose="020B0604020202020204" pitchFamily="34" charset="0"/>
              <a:buChar char="•"/>
            </a:pPr>
            <a:r>
              <a:rPr lang="fr-FR" sz="1600" dirty="0">
                <a:latin typeface="Arial" panose="020B0604020202020204" pitchFamily="34" charset="0"/>
                <a:cs typeface="Arial" panose="020B0604020202020204" pitchFamily="34" charset="0"/>
              </a:rPr>
              <a:t>Cuit sur le grill (verset 7) (=) la version LSG le traduit «  sur le gril » mais certains pensent que cette offrande était bouillie dans l’eau comme une boulette de pâte.</a:t>
            </a:r>
          </a:p>
          <a:p>
            <a:r>
              <a:rPr lang="fr-FR" sz="1600" dirty="0">
                <a:latin typeface="Arial" panose="020B0604020202020204" pitchFamily="34" charset="0"/>
                <a:cs typeface="Arial" panose="020B0604020202020204" pitchFamily="34" charset="0"/>
              </a:rPr>
              <a:t> </a:t>
            </a:r>
          </a:p>
          <a:p>
            <a:endParaRPr lang="fr-FR" dirty="0"/>
          </a:p>
        </p:txBody>
      </p:sp>
    </p:spTree>
    <p:extLst>
      <p:ext uri="{BB962C8B-B14F-4D97-AF65-F5344CB8AC3E}">
        <p14:creationId xmlns:p14="http://schemas.microsoft.com/office/powerpoint/2010/main" val="34449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II) OFFRANDE NON SANGLANTE</a:t>
            </a:r>
          </a:p>
          <a:p>
            <a:r>
              <a:rPr lang="fr-FR" b="1" dirty="0"/>
              <a:t>Lév.2:6, 7:23</a:t>
            </a:r>
          </a:p>
        </p:txBody>
      </p:sp>
      <p:sp>
        <p:nvSpPr>
          <p:cNvPr id="3" name="ZoneTexte 2">
            <a:extLst>
              <a:ext uri="{FF2B5EF4-FFF2-40B4-BE49-F238E27FC236}">
                <a16:creationId xmlns:a16="http://schemas.microsoft.com/office/drawing/2014/main" id="{E3D42E0C-342B-DD5C-E605-585F7EE14211}"/>
              </a:ext>
            </a:extLst>
          </p:cNvPr>
          <p:cNvSpPr txBox="1"/>
          <p:nvPr/>
        </p:nvSpPr>
        <p:spPr>
          <a:xfrm>
            <a:off x="216131" y="1670859"/>
            <a:ext cx="11155680" cy="5078313"/>
          </a:xfrm>
          <a:prstGeom prst="rect">
            <a:avLst/>
          </a:prstGeom>
          <a:noFill/>
        </p:spPr>
        <p:txBody>
          <a:bodyPr wrap="square" rtlCol="0">
            <a:spAutoFit/>
          </a:bodyPr>
          <a:lstStyle/>
          <a:p>
            <a:pPr marL="285750" indent="-285750">
              <a:buFont typeface="Wingdings" panose="05000000000000000000" pitchFamily="2" charset="2"/>
              <a:buChar char="Ø"/>
            </a:pPr>
            <a:r>
              <a:rPr lang="fr-FR" sz="1600" b="1" dirty="0">
                <a:latin typeface="Arial" panose="020B0604020202020204" pitchFamily="34" charset="0"/>
                <a:cs typeface="Arial" panose="020B0604020202020204" pitchFamily="34" charset="0"/>
              </a:rPr>
              <a:t>L’offrande non cuite : </a:t>
            </a:r>
          </a:p>
          <a:p>
            <a:r>
              <a:rPr lang="fr-FR" sz="1600" b="1" dirty="0">
                <a:latin typeface="Arial" panose="020B0604020202020204" pitchFamily="34" charset="0"/>
                <a:cs typeface="Arial" panose="020B0604020202020204" pitchFamily="34" charset="0"/>
              </a:rPr>
              <a:t> </a:t>
            </a:r>
            <a:r>
              <a:rPr lang="fr-FR" sz="1600" dirty="0">
                <a:latin typeface="Arial" panose="020B0604020202020204" pitchFamily="34" charset="0"/>
                <a:cs typeface="Arial" panose="020B0604020202020204" pitchFamily="34" charset="0"/>
              </a:rPr>
              <a:t>L’adorateur présentait son offrande probablement dans un récipient au sacrificateur </a:t>
            </a:r>
            <a:r>
              <a:rPr lang="fr-FR" sz="1600" dirty="0" err="1">
                <a:latin typeface="Arial" panose="020B0604020202020204" pitchFamily="34" charset="0"/>
                <a:cs typeface="Arial" panose="020B0604020202020204" pitchFamily="34" charset="0"/>
              </a:rPr>
              <a:t>dand</a:t>
            </a:r>
            <a:r>
              <a:rPr lang="fr-FR" sz="1600" dirty="0">
                <a:latin typeface="Arial" panose="020B0604020202020204" pitchFamily="34" charset="0"/>
                <a:cs typeface="Arial" panose="020B0604020202020204" pitchFamily="34" charset="0"/>
              </a:rPr>
              <a:t> le sanctuaire,</a:t>
            </a:r>
          </a:p>
          <a:p>
            <a:r>
              <a:rPr lang="fr-FR" sz="1600" dirty="0">
                <a:latin typeface="Arial" panose="020B0604020202020204" pitchFamily="34" charset="0"/>
                <a:cs typeface="Arial" panose="020B0604020202020204" pitchFamily="34" charset="0"/>
              </a:rPr>
              <a:t> Le </a:t>
            </a:r>
            <a:r>
              <a:rPr lang="fr-FR" sz="1600" dirty="0" err="1">
                <a:latin typeface="Arial" panose="020B0604020202020204" pitchFamily="34" charset="0"/>
                <a:cs typeface="Arial" panose="020B0604020202020204" pitchFamily="34" charset="0"/>
              </a:rPr>
              <a:t>sacrificteur</a:t>
            </a:r>
            <a:r>
              <a:rPr lang="fr-FR" sz="1600" dirty="0">
                <a:latin typeface="Arial" panose="020B0604020202020204" pitchFamily="34" charset="0"/>
                <a:cs typeface="Arial" panose="020B0604020202020204" pitchFamily="34" charset="0"/>
              </a:rPr>
              <a:t> en prélevait une poignée comme souvenir et il brûlait sur l’autel cette portion d’une agréable odeur à</a:t>
            </a:r>
          </a:p>
          <a:p>
            <a:r>
              <a:rPr lang="fr-FR" sz="1600" dirty="0">
                <a:latin typeface="Arial" panose="020B0604020202020204" pitchFamily="34" charset="0"/>
                <a:cs typeface="Arial" panose="020B0604020202020204" pitchFamily="34" charset="0"/>
              </a:rPr>
              <a:t> l’Éternel </a:t>
            </a:r>
          </a:p>
          <a:p>
            <a:r>
              <a:rPr lang="fr-FR" sz="1600" b="1" dirty="0">
                <a:latin typeface="Arial" panose="020B0604020202020204" pitchFamily="34" charset="0"/>
                <a:cs typeface="Arial" panose="020B0604020202020204" pitchFamily="34" charset="0"/>
              </a:rPr>
              <a:t>	</a:t>
            </a:r>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 </a:t>
            </a:r>
            <a:r>
              <a:rPr lang="fr-FR" sz="1600" b="1" dirty="0">
                <a:latin typeface="Arial" panose="020B0604020202020204" pitchFamily="34" charset="0"/>
                <a:cs typeface="Arial" panose="020B0604020202020204" pitchFamily="34" charset="0"/>
              </a:rPr>
              <a:t>Verset 11 </a:t>
            </a:r>
            <a:r>
              <a:rPr lang="fr-FR" sz="1600" dirty="0">
                <a:latin typeface="Arial" panose="020B0604020202020204" pitchFamily="34" charset="0"/>
                <a:cs typeface="Arial" panose="020B0604020202020204" pitchFamily="34" charset="0"/>
              </a:rPr>
              <a:t>: Il ne fallait employer ni levain, ni miel pour les offrandes de farine. =) Tout ceci (le levain et le miel) implique la fermentation qui représente le péché. </a:t>
            </a: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b="1" dirty="0">
                <a:latin typeface="Arial" panose="020B0604020202020204" pitchFamily="34" charset="0"/>
                <a:cs typeface="Arial" panose="020B0604020202020204" pitchFamily="34" charset="0"/>
              </a:rPr>
              <a:t>Le verset 12 </a:t>
            </a:r>
            <a:r>
              <a:rPr lang="fr-FR" sz="1600" dirty="0">
                <a:latin typeface="Arial" panose="020B0604020202020204" pitchFamily="34" charset="0"/>
                <a:cs typeface="Arial" panose="020B0604020202020204" pitchFamily="34" charset="0"/>
              </a:rPr>
              <a:t>parle d’une offrande spéciale de farine qu’il ne fallait point présenter sur l’autel puisqu’elle contenait du levain, il s’agit d’une offrande des prémices =) cette offrande consistait à confectionner 2 pains avec de la fleur de farine et avec du levain (=) Lév.23:17 « Vous apporterez de vos demeures deux pains, pour qu'ils soient agités de côté et d'autre; ils seront faits avec deux dixièmes de fleur de farine, et cuits avec du levain: ce sont les prémices à l'Éternel ». et non une offrande de farine.</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b="1" dirty="0">
                <a:latin typeface="Arial" panose="020B0604020202020204" pitchFamily="34" charset="0"/>
                <a:cs typeface="Arial" panose="020B0604020202020204" pitchFamily="34" charset="0"/>
              </a:rPr>
              <a:t>Verset 13 : </a:t>
            </a:r>
            <a:r>
              <a:rPr lang="fr-FR" sz="1600" dirty="0">
                <a:latin typeface="Arial" panose="020B0604020202020204" pitchFamily="34" charset="0"/>
                <a:cs typeface="Arial" panose="020B0604020202020204" pitchFamily="34" charset="0"/>
              </a:rPr>
              <a:t>Par contre il fallait y ajouter du sel comme symbole de l’alliance entre Dieu et le peuple d’Israël. Ce verset 13 appelle le sel comme « signe de l’alliance de ton Dieu =) ce qui indique que l’alliance était inviolable.</a:t>
            </a:r>
          </a:p>
          <a:p>
            <a:r>
              <a:rPr lang="fr-FR" sz="1600" dirty="0">
                <a:latin typeface="Arial" panose="020B0604020202020204" pitchFamily="34" charset="0"/>
                <a:cs typeface="Arial" panose="020B0604020202020204" pitchFamily="34" charset="0"/>
              </a:rPr>
              <a:t>      D’autres références à «  l’alliance de sel » qui exprime une « alliance inviolable » se trouve dans les Nombres et dans</a:t>
            </a:r>
          </a:p>
          <a:p>
            <a:r>
              <a:rPr lang="fr-FR" sz="1600" dirty="0">
                <a:latin typeface="Arial" panose="020B0604020202020204" pitchFamily="34" charset="0"/>
                <a:cs typeface="Arial" panose="020B0604020202020204" pitchFamily="34" charset="0"/>
              </a:rPr>
              <a:t>      les Chroniques (No.18:19; 2 Chr.13:5). Toutes les offrandes placées sur l’autel doivent contenir du sel.</a:t>
            </a:r>
          </a:p>
          <a:p>
            <a:endParaRPr lang="fr-FR" dirty="0"/>
          </a:p>
          <a:p>
            <a:endParaRPr lang="fr-FR" dirty="0"/>
          </a:p>
        </p:txBody>
      </p:sp>
    </p:spTree>
    <p:extLst>
      <p:ext uri="{BB962C8B-B14F-4D97-AF65-F5344CB8AC3E}">
        <p14:creationId xmlns:p14="http://schemas.microsoft.com/office/powerpoint/2010/main" val="83955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II) OFFRANDE NON SANGLANTE (Suite)</a:t>
            </a:r>
          </a:p>
          <a:p>
            <a:r>
              <a:rPr lang="fr-FR" b="1" dirty="0"/>
              <a:t>Lév.2:6, 7:23</a:t>
            </a:r>
          </a:p>
        </p:txBody>
      </p:sp>
      <p:sp>
        <p:nvSpPr>
          <p:cNvPr id="3" name="ZoneTexte 2">
            <a:extLst>
              <a:ext uri="{FF2B5EF4-FFF2-40B4-BE49-F238E27FC236}">
                <a16:creationId xmlns:a16="http://schemas.microsoft.com/office/drawing/2014/main" id="{E3D42E0C-342B-DD5C-E605-585F7EE14211}"/>
              </a:ext>
            </a:extLst>
          </p:cNvPr>
          <p:cNvSpPr txBox="1"/>
          <p:nvPr/>
        </p:nvSpPr>
        <p:spPr>
          <a:xfrm>
            <a:off x="216131" y="1670859"/>
            <a:ext cx="11155680" cy="5016758"/>
          </a:xfrm>
          <a:prstGeom prst="rect">
            <a:avLst/>
          </a:prstGeom>
          <a:noFill/>
        </p:spPr>
        <p:txBody>
          <a:bodyPr wrap="square" rtlCol="0">
            <a:spAutoFit/>
          </a:bodyPr>
          <a:lstStyle/>
          <a:p>
            <a:endParaRPr lang="fr-FR" sz="1600" b="1" dirty="0">
              <a:latin typeface="Arial" panose="020B0604020202020204" pitchFamily="34" charset="0"/>
              <a:cs typeface="Arial" panose="020B0604020202020204" pitchFamily="34" charset="0"/>
            </a:endParaRPr>
          </a:p>
          <a:p>
            <a:r>
              <a:rPr lang="fr-FR" sz="1600" b="1" u="sng" dirty="0">
                <a:latin typeface="Arial" panose="020B0604020202020204" pitchFamily="34" charset="0"/>
                <a:cs typeface="Arial" panose="020B0604020202020204" pitchFamily="34" charset="0"/>
              </a:rPr>
              <a:t>Les devoirs de l’adorateur </a:t>
            </a:r>
            <a:r>
              <a:rPr lang="fr-FR" sz="1600" b="1" dirty="0">
                <a:latin typeface="Arial" panose="020B0604020202020204" pitchFamily="34" charset="0"/>
                <a:cs typeface="Arial" panose="020B0604020202020204" pitchFamily="34" charset="0"/>
              </a:rPr>
              <a:t>(celui qui apportait l’offrande):</a:t>
            </a:r>
          </a:p>
          <a:p>
            <a:r>
              <a:rPr lang="fr-FR" sz="1600" dirty="0">
                <a:latin typeface="Arial" panose="020B0604020202020204" pitchFamily="34" charset="0"/>
                <a:cs typeface="Arial" panose="020B0604020202020204" pitchFamily="34" charset="0"/>
              </a:rPr>
              <a:t>     Il préparait l’offrande chez lui et l’apportait aux sacrificateurs (versets 2 &amp; 8)</a:t>
            </a:r>
          </a:p>
          <a:p>
            <a:endParaRPr lang="fr-FR" sz="1600" dirty="0">
              <a:latin typeface="Arial" panose="020B0604020202020204" pitchFamily="34" charset="0"/>
              <a:cs typeface="Arial" panose="020B0604020202020204" pitchFamily="34" charset="0"/>
            </a:endParaRPr>
          </a:p>
          <a:p>
            <a:r>
              <a:rPr lang="fr-FR" sz="1600" b="1" u="sng" dirty="0">
                <a:latin typeface="Arial" panose="020B0604020202020204" pitchFamily="34" charset="0"/>
                <a:cs typeface="Arial" panose="020B0604020202020204" pitchFamily="34" charset="0"/>
              </a:rPr>
              <a:t>Les devoirs des sacrificateurs</a:t>
            </a:r>
            <a:r>
              <a:rPr lang="fr-FR" sz="1600" b="1" dirty="0">
                <a:latin typeface="Arial" panose="020B0604020202020204" pitchFamily="34" charset="0"/>
                <a:cs typeface="Arial" panose="020B0604020202020204" pitchFamily="34" charset="0"/>
              </a:rPr>
              <a:t>:</a:t>
            </a:r>
          </a:p>
          <a:p>
            <a:r>
              <a:rPr lang="fr-FR" sz="1600" dirty="0">
                <a:latin typeface="Arial" panose="020B0604020202020204" pitchFamily="34" charset="0"/>
                <a:cs typeface="Arial" panose="020B0604020202020204" pitchFamily="34" charset="0"/>
              </a:rPr>
              <a:t>      Le sacrificateur présentait l’offrande à l’autel (versets 6 &amp; 13); il prenait ensuite une poignée de l’offrande et brûlait</a:t>
            </a:r>
          </a:p>
          <a:p>
            <a:r>
              <a:rPr lang="fr-FR" sz="1600" dirty="0">
                <a:latin typeface="Arial" panose="020B0604020202020204" pitchFamily="34" charset="0"/>
                <a:cs typeface="Arial" panose="020B0604020202020204" pitchFamily="34" charset="0"/>
              </a:rPr>
              <a:t>      cette poignée comme souvenir sur l’autel (versets 2 &amp; 9), signe que la totalité de l’offrande était donnée à Dieu.</a:t>
            </a:r>
          </a:p>
          <a:p>
            <a:r>
              <a:rPr lang="fr-FR" sz="1600" dirty="0">
                <a:latin typeface="Arial" panose="020B0604020202020204" pitchFamily="34" charset="0"/>
                <a:cs typeface="Arial" panose="020B0604020202020204" pitchFamily="34" charset="0"/>
              </a:rPr>
              <a:t>      L’offrande de farine était décrite dans les mêmes termes que l’holocauste : Un sacrifice consumé par le feu d’une</a:t>
            </a:r>
          </a:p>
          <a:p>
            <a:r>
              <a:rPr lang="fr-FR" sz="1600" dirty="0">
                <a:latin typeface="Arial" panose="020B0604020202020204" pitchFamily="34" charset="0"/>
                <a:cs typeface="Arial" panose="020B0604020202020204" pitchFamily="34" charset="0"/>
              </a:rPr>
              <a:t>      agréable odeur à l’Éternel </a:t>
            </a:r>
          </a:p>
          <a:p>
            <a:endParaRPr lang="fr-FR"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p>
            <a:r>
              <a:rPr lang="fr-FR" b="1" u="sng" dirty="0"/>
              <a:t>La distribution de l’offrande </a:t>
            </a:r>
            <a:r>
              <a:rPr lang="fr-FR" b="1" dirty="0"/>
              <a:t>:</a:t>
            </a:r>
          </a:p>
          <a:p>
            <a:pPr marL="285750" indent="-285750">
              <a:buFont typeface="Wingdings" panose="05000000000000000000" pitchFamily="2" charset="2"/>
              <a:buChar char="Ø"/>
            </a:pPr>
            <a:r>
              <a:rPr lang="fr-FR" dirty="0"/>
              <a:t>La « poignée de souvenir » brûlée sur l’autel avec tout l’encens, appartenait à l’Éternel.</a:t>
            </a:r>
          </a:p>
          <a:p>
            <a:pPr marL="285750" indent="-285750">
              <a:buFont typeface="Wingdings" panose="05000000000000000000" pitchFamily="2" charset="2"/>
              <a:buChar char="Ø"/>
            </a:pPr>
            <a:r>
              <a:rPr lang="fr-FR" dirty="0"/>
              <a:t>Il était permis aux sacrificateurs de prendre le restant de </a:t>
            </a:r>
            <a:r>
              <a:rPr lang="fr-FR" dirty="0" err="1"/>
              <a:t>loffrande</a:t>
            </a:r>
            <a:r>
              <a:rPr lang="fr-FR" dirty="0"/>
              <a:t> comme nourriture (versets 3 &amp; 10)</a:t>
            </a:r>
          </a:p>
          <a:p>
            <a:pPr marL="285750" indent="-285750">
              <a:buFont typeface="Wingdings" panose="05000000000000000000" pitchFamily="2" charset="2"/>
              <a:buChar char="Ø"/>
            </a:pPr>
            <a:r>
              <a:rPr lang="fr-FR" dirty="0"/>
              <a:t>Le sacrificateur qui officiait avait droit à ce qui avait été cuit au four, sur le gril ou à la poêle (versets 7 &amp; 9)</a:t>
            </a:r>
          </a:p>
          <a:p>
            <a:pPr marL="285750" indent="-285750">
              <a:buFont typeface="Wingdings" panose="05000000000000000000" pitchFamily="2" charset="2"/>
              <a:buChar char="Ø"/>
            </a:pPr>
            <a:r>
              <a:rPr lang="fr-FR" dirty="0"/>
              <a:t>Tout ce qui avait été pétri à l’huile et tout ce qui était sec appartenait aux autres sacrificateurs (versets 7 &amp; 10)</a:t>
            </a:r>
          </a:p>
          <a:p>
            <a:pPr marL="285750" indent="-285750">
              <a:buFont typeface="Wingdings" panose="05000000000000000000" pitchFamily="2" charset="2"/>
              <a:buChar char="Ø"/>
            </a:pPr>
            <a:r>
              <a:rPr lang="fr-FR" dirty="0"/>
              <a:t>Celui qui faisait l’offrande ne recevait aucune portion de cette offrande</a:t>
            </a:r>
          </a:p>
          <a:p>
            <a:endParaRPr lang="fr-FR" dirty="0"/>
          </a:p>
          <a:p>
            <a:endParaRPr lang="fr-FR" dirty="0"/>
          </a:p>
        </p:txBody>
      </p:sp>
    </p:spTree>
    <p:extLst>
      <p:ext uri="{BB962C8B-B14F-4D97-AF65-F5344CB8AC3E}">
        <p14:creationId xmlns:p14="http://schemas.microsoft.com/office/powerpoint/2010/main" val="219282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II) OFFRANDE NON SANGLANTE (Suite)</a:t>
            </a:r>
          </a:p>
          <a:p>
            <a:r>
              <a:rPr lang="fr-FR" b="1" dirty="0"/>
              <a:t>Lév.2:6, 7:23</a:t>
            </a:r>
          </a:p>
        </p:txBody>
      </p:sp>
      <p:sp>
        <p:nvSpPr>
          <p:cNvPr id="3" name="ZoneTexte 2">
            <a:extLst>
              <a:ext uri="{FF2B5EF4-FFF2-40B4-BE49-F238E27FC236}">
                <a16:creationId xmlns:a16="http://schemas.microsoft.com/office/drawing/2014/main" id="{E3D42E0C-342B-DD5C-E605-585F7EE14211}"/>
              </a:ext>
            </a:extLst>
          </p:cNvPr>
          <p:cNvSpPr txBox="1"/>
          <p:nvPr/>
        </p:nvSpPr>
        <p:spPr>
          <a:xfrm>
            <a:off x="216131" y="1346662"/>
            <a:ext cx="11155680" cy="7325082"/>
          </a:xfrm>
          <a:prstGeom prst="rect">
            <a:avLst/>
          </a:prstGeom>
          <a:noFill/>
        </p:spPr>
        <p:txBody>
          <a:bodyPr wrap="square" rtlCol="0">
            <a:spAutoFit/>
          </a:bodyPr>
          <a:lstStyle/>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L’offrande de farine pouvait être offerte seule en tant que sacrifice distinct (cf. Lév.14-16. 6-14; No.5:15)</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 Cependant, elle accompagnait généralement un holocauste ou un sacrifice d’actions de grâces. Elle accompagnait tous les sacrifices d’actions de grâces (Lév.7:12-14; No.15:4) et habituellement les holocaustes, surtout ceux offerts lors d’une fête (No.28-29)</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Une autre offrande supplémentaire non mentionnée dans Lév.1 à 7 mais expliquée dans No.15: 8-10 était </a:t>
            </a:r>
            <a:r>
              <a:rPr lang="fr-FR" sz="1600" b="1" dirty="0">
                <a:latin typeface="Arial" panose="020B0604020202020204" pitchFamily="34" charset="0"/>
                <a:cs typeface="Arial" panose="020B0604020202020204" pitchFamily="34" charset="0"/>
              </a:rPr>
              <a:t>la libation</a:t>
            </a:r>
            <a:r>
              <a:rPr lang="fr-FR" sz="1600" dirty="0">
                <a:latin typeface="Arial" panose="020B0604020202020204" pitchFamily="34" charset="0"/>
                <a:cs typeface="Arial" panose="020B0604020202020204" pitchFamily="34" charset="0"/>
              </a:rPr>
              <a:t>, </a:t>
            </a:r>
            <a:r>
              <a:rPr lang="fr-FR" sz="1600" b="1" dirty="0">
                <a:latin typeface="Arial" panose="020B0604020202020204" pitchFamily="34" charset="0"/>
                <a:cs typeface="Arial" panose="020B0604020202020204" pitchFamily="34" charset="0"/>
              </a:rPr>
              <a:t>offrande de vin ou d’une boisson forte </a:t>
            </a:r>
            <a:r>
              <a:rPr lang="fr-FR" sz="1600" dirty="0">
                <a:latin typeface="Arial" panose="020B0604020202020204" pitchFamily="34" charset="0"/>
                <a:cs typeface="Arial" panose="020B0604020202020204" pitchFamily="34" charset="0"/>
              </a:rPr>
              <a:t>répandue devant l’Éternel « dans le lieu Saint » No.28: 29.</a:t>
            </a:r>
          </a:p>
          <a:p>
            <a:r>
              <a:rPr lang="fr-FR" sz="1600" dirty="0">
                <a:latin typeface="Arial" panose="020B0604020202020204" pitchFamily="34" charset="0"/>
                <a:cs typeface="Arial" panose="020B0604020202020204" pitchFamily="34" charset="0"/>
              </a:rPr>
              <a:t>     Cette offrande était présentée avec l’offrande de farine qui accompagnait un holocauste ou un sacrifice d’actions de</a:t>
            </a:r>
          </a:p>
          <a:p>
            <a:r>
              <a:rPr lang="fr-FR" sz="1600" dirty="0">
                <a:latin typeface="Arial" panose="020B0604020202020204" pitchFamily="34" charset="0"/>
                <a:cs typeface="Arial" panose="020B0604020202020204" pitchFamily="34" charset="0"/>
              </a:rPr>
              <a:t>     grâces (No.15: 2-10).</a:t>
            </a:r>
          </a:p>
          <a:p>
            <a:r>
              <a:rPr lang="fr-FR" sz="1600" dirty="0">
                <a:latin typeface="Arial" panose="020B0604020202020204" pitchFamily="34" charset="0"/>
                <a:cs typeface="Arial" panose="020B0604020202020204" pitchFamily="34" charset="0"/>
              </a:rPr>
              <a:t>     La personne qui apportait l’offrande de farine reconnaissait la bonté de Dieu qui fournissait les bienfaits de la vie </a:t>
            </a:r>
          </a:p>
          <a:p>
            <a:r>
              <a:rPr lang="fr-FR" sz="1600" dirty="0">
                <a:latin typeface="Arial" panose="020B0604020202020204" pitchFamily="34" charset="0"/>
                <a:cs typeface="Arial" panose="020B0604020202020204" pitchFamily="34" charset="0"/>
              </a:rPr>
              <a:t>    représentés par la farine, l’encens, l’huile et le vin (dans le cas d’une libation)</a:t>
            </a:r>
          </a:p>
          <a:p>
            <a:r>
              <a:rPr lang="fr-FR" sz="1600" dirty="0">
                <a:latin typeface="Arial" panose="020B0604020202020204" pitchFamily="34" charset="0"/>
                <a:cs typeface="Arial" panose="020B0604020202020204" pitchFamily="34" charset="0"/>
              </a:rPr>
              <a:t>La personne qui apportait l’offrande de farine reconnaissait la bonté de Dieu qui fournissait les bienfaits de la vie représentés par la farine, l’encens, l’huile et le vin (dans le cas d’une libation)</a:t>
            </a:r>
          </a:p>
          <a:p>
            <a:r>
              <a:rPr lang="fr-FR" sz="1600" dirty="0">
                <a:latin typeface="Arial" panose="020B0604020202020204" pitchFamily="34" charset="0"/>
                <a:cs typeface="Arial" panose="020B0604020202020204" pitchFamily="34" charset="0"/>
              </a:rPr>
              <a:t>. </a:t>
            </a:r>
          </a:p>
          <a:p>
            <a:r>
              <a:rPr lang="fr-FR" sz="1600" b="1" dirty="0">
                <a:latin typeface="Arial" panose="020B0604020202020204" pitchFamily="34" charset="0"/>
                <a:cs typeface="Arial" panose="020B0604020202020204" pitchFamily="34" charset="0"/>
              </a:rPr>
              <a:t>Comme type de sacrifice, l’offrande de farine </a:t>
            </a:r>
            <a:r>
              <a:rPr lang="fr-FR" sz="1600" dirty="0">
                <a:latin typeface="Arial" panose="020B0604020202020204" pitchFamily="34" charset="0"/>
                <a:cs typeface="Arial" panose="020B0604020202020204" pitchFamily="34" charset="0"/>
              </a:rPr>
              <a:t>:</a:t>
            </a:r>
          </a:p>
          <a:p>
            <a:r>
              <a:rPr lang="fr-FR" sz="1600" dirty="0">
                <a:latin typeface="Arial" panose="020B0604020202020204" pitchFamily="34" charset="0"/>
                <a:cs typeface="Arial" panose="020B0604020202020204" pitchFamily="34" charset="0"/>
              </a:rPr>
              <a:t>Symbolise la perfection morale de la vie de notre Sauveur. </a:t>
            </a:r>
          </a:p>
          <a:p>
            <a:r>
              <a:rPr lang="fr-FR" sz="1600" dirty="0">
                <a:latin typeface="Arial" panose="020B0604020202020204" pitchFamily="34" charset="0"/>
                <a:cs typeface="Arial" panose="020B0604020202020204" pitchFamily="34" charset="0"/>
              </a:rPr>
              <a:t>La fine fleur de farine, non corrompue par le mal (sans levain), agréable odeur à Dieu (l’encens) et remplie de l’Esprit Saint (l’huile)</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Sur l’autel du Calvaire, l’agneau de Dieu fut complètement consumé par les flammes de la justice divine</a:t>
            </a:r>
          </a:p>
          <a:p>
            <a:endParaRPr lang="fr-FR" sz="1600" dirty="0">
              <a:latin typeface="Arial" panose="020B0604020202020204" pitchFamily="34" charset="0"/>
              <a:cs typeface="Arial" panose="020B0604020202020204" pitchFamily="34" charset="0"/>
            </a:endParaRPr>
          </a:p>
          <a:p>
            <a:endParaRPr lang="fr-FR" sz="1600" b="1"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p>
            <a:r>
              <a:rPr lang="fr-FR" b="1" u="sng" dirty="0"/>
              <a:t> </a:t>
            </a:r>
            <a:endParaRPr lang="fr-FR" dirty="0"/>
          </a:p>
          <a:p>
            <a:endParaRPr lang="fr-FR" dirty="0"/>
          </a:p>
          <a:p>
            <a:endParaRPr lang="fr-FR" dirty="0"/>
          </a:p>
        </p:txBody>
      </p:sp>
    </p:spTree>
    <p:extLst>
      <p:ext uri="{BB962C8B-B14F-4D97-AF65-F5344CB8AC3E}">
        <p14:creationId xmlns:p14="http://schemas.microsoft.com/office/powerpoint/2010/main" val="58167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LE SACRIFICE D’ACTIONS DE GRÂCE </a:t>
            </a:r>
          </a:p>
          <a:p>
            <a:r>
              <a:rPr lang="fr-FR" b="1" dirty="0"/>
              <a:t>Lév.3:7, 11:34</a:t>
            </a:r>
          </a:p>
        </p:txBody>
      </p:sp>
      <p:sp>
        <p:nvSpPr>
          <p:cNvPr id="3" name="ZoneTexte 2">
            <a:extLst>
              <a:ext uri="{FF2B5EF4-FFF2-40B4-BE49-F238E27FC236}">
                <a16:creationId xmlns:a16="http://schemas.microsoft.com/office/drawing/2014/main" id="{E3D42E0C-342B-DD5C-E605-585F7EE14211}"/>
              </a:ext>
            </a:extLst>
          </p:cNvPr>
          <p:cNvSpPr txBox="1"/>
          <p:nvPr/>
        </p:nvSpPr>
        <p:spPr>
          <a:xfrm>
            <a:off x="216131" y="1670859"/>
            <a:ext cx="11155680" cy="5355312"/>
          </a:xfrm>
          <a:prstGeom prst="rect">
            <a:avLst/>
          </a:prstGeom>
          <a:noFill/>
        </p:spPr>
        <p:txBody>
          <a:bodyPr wrap="square" rtlCol="0">
            <a:spAutoFit/>
          </a:bodyPr>
          <a:lstStyle/>
          <a:p>
            <a:pPr marL="285750" indent="-285750">
              <a:buFont typeface="Wingdings" panose="05000000000000000000" pitchFamily="2" charset="2"/>
              <a:buChar char="Ø"/>
            </a:pPr>
            <a:r>
              <a:rPr lang="fr-FR" dirty="0"/>
              <a:t>Le terme Hébreux « </a:t>
            </a:r>
            <a:r>
              <a:rPr lang="fr-FR" b="1" dirty="0" err="1"/>
              <a:t>öläh</a:t>
            </a:r>
            <a:r>
              <a:rPr lang="fr-FR" dirty="0"/>
              <a:t> » qui veut dire « Ce qui s’élève » jusqu’à Dieu.</a:t>
            </a:r>
          </a:p>
          <a:p>
            <a:endParaRPr lang="fr-FR" dirty="0"/>
          </a:p>
          <a:p>
            <a:pPr marL="285750" indent="-285750">
              <a:buFont typeface="Wingdings" panose="05000000000000000000" pitchFamily="2" charset="2"/>
              <a:buChar char="Ø"/>
            </a:pPr>
            <a:r>
              <a:rPr lang="fr-FR" dirty="0"/>
              <a:t>On brûlait l’ensemble de l’oblation ou de l’offrande (de caractère religieux). Ce qui signifiait que pour véritablement adorer Dieu, il fallait entièrement consacrer à lui.</a:t>
            </a:r>
          </a:p>
          <a:p>
            <a:endParaRPr lang="fr-FR" dirty="0"/>
          </a:p>
          <a:p>
            <a:pPr marL="285750" indent="-285750">
              <a:buFont typeface="Wingdings" panose="05000000000000000000" pitchFamily="2" charset="2"/>
              <a:buChar char="Ø"/>
            </a:pPr>
            <a:r>
              <a:rPr lang="fr-FR" dirty="0"/>
              <a:t>Il était en même temps question de pardon (verset 4), ce qui montrait qu’avant de pouvoir se consacrer à Dieu, les adorateurs devraient être purifiés de leurs péchés (Matt.5:23-24)</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r>
              <a:rPr lang="fr-FR" dirty="0"/>
              <a:t> D’après l’auteur de l’épître aux hébreux, Jésus est l’holocauste suprême (Héb.10:5-10)</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r>
              <a:rPr lang="fr-FR" dirty="0"/>
              <a:t>Le 1</a:t>
            </a:r>
            <a:r>
              <a:rPr lang="fr-FR" baseline="30000" dirty="0"/>
              <a:t>er</a:t>
            </a:r>
            <a:r>
              <a:rPr lang="fr-FR" dirty="0"/>
              <a:t> message que Dieu donne aux enfants Israël est de faire des offrandes à Yahvé (l’Éternel) de leur bétail, du gros et du menu bétail. </a:t>
            </a:r>
          </a:p>
          <a:p>
            <a:endParaRPr lang="fr-FR" dirty="0"/>
          </a:p>
          <a:p>
            <a:pPr marL="285750" indent="-285750">
              <a:buFont typeface="Wingdings" panose="05000000000000000000" pitchFamily="2" charset="2"/>
              <a:buChar char="Ø"/>
            </a:pPr>
            <a:r>
              <a:rPr lang="fr-FR" dirty="0"/>
              <a:t>Il existe 3 catégories d’offrandes proportionnelles aux moyens de celui qui offrait</a:t>
            </a:r>
          </a:p>
          <a:p>
            <a:pPr marL="800100" lvl="1" indent="-342900">
              <a:buAutoNum type="arabicParenR"/>
            </a:pPr>
            <a:r>
              <a:rPr lang="fr-FR" b="1" dirty="0"/>
              <a:t>Le gros bétail </a:t>
            </a:r>
            <a:r>
              <a:rPr lang="fr-FR" dirty="0"/>
              <a:t>: Taureau , Veau, un mâle sans défaut (v.3 &amp; v.5)</a:t>
            </a:r>
          </a:p>
          <a:p>
            <a:pPr marL="800100" lvl="1" indent="-342900">
              <a:buAutoNum type="arabicParenR"/>
            </a:pPr>
            <a:r>
              <a:rPr lang="fr-FR" b="1" dirty="0"/>
              <a:t>Le menu bétail </a:t>
            </a:r>
            <a:r>
              <a:rPr lang="fr-FR" dirty="0"/>
              <a:t>:  Bélier, agneaux ou des chevreaux, un mâle sans défaut (v.10)</a:t>
            </a:r>
          </a:p>
          <a:p>
            <a:pPr marL="800100" lvl="1" indent="-342900">
              <a:buAutoNum type="arabicParenR"/>
            </a:pPr>
            <a:r>
              <a:rPr lang="fr-FR" b="1" dirty="0"/>
              <a:t>Des tourterelles</a:t>
            </a:r>
            <a:r>
              <a:rPr lang="fr-FR" dirty="0"/>
              <a:t>, Colombes ou de jeunes pigeons pour les pauvres.</a:t>
            </a:r>
          </a:p>
          <a:p>
            <a:pPr lvl="1"/>
            <a:r>
              <a:rPr lang="fr-FR" dirty="0"/>
              <a:t>Tous étaient des créatures douces; aucun animal sauvage n’était offert sur l’autel de l’Éternel (YAHVÉ)</a:t>
            </a:r>
          </a:p>
          <a:p>
            <a:endParaRPr lang="fr-FR" dirty="0"/>
          </a:p>
        </p:txBody>
      </p:sp>
    </p:spTree>
    <p:extLst>
      <p:ext uri="{BB962C8B-B14F-4D97-AF65-F5344CB8AC3E}">
        <p14:creationId xmlns:p14="http://schemas.microsoft.com/office/powerpoint/2010/main" val="3565274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41070" y="562383"/>
            <a:ext cx="4505499" cy="646331"/>
          </a:xfrm>
          <a:prstGeom prst="rect">
            <a:avLst/>
          </a:prstGeom>
          <a:noFill/>
        </p:spPr>
        <p:txBody>
          <a:bodyPr wrap="square" rtlCol="0">
            <a:spAutoFit/>
          </a:bodyPr>
          <a:lstStyle/>
          <a:p>
            <a:r>
              <a:rPr lang="fr-FR" b="1" dirty="0"/>
              <a:t>III) LE SACRIFICE D’ACTIONS DE GRÂCE (Suite)</a:t>
            </a:r>
          </a:p>
          <a:p>
            <a:r>
              <a:rPr lang="fr-FR" b="1" dirty="0"/>
              <a:t>Lév.3:7, 11:34</a:t>
            </a:r>
          </a:p>
        </p:txBody>
      </p:sp>
      <p:sp>
        <p:nvSpPr>
          <p:cNvPr id="3" name="ZoneTexte 2">
            <a:extLst>
              <a:ext uri="{FF2B5EF4-FFF2-40B4-BE49-F238E27FC236}">
                <a16:creationId xmlns:a16="http://schemas.microsoft.com/office/drawing/2014/main" id="{E3D42E0C-342B-DD5C-E605-585F7EE14211}"/>
              </a:ext>
            </a:extLst>
          </p:cNvPr>
          <p:cNvSpPr txBox="1"/>
          <p:nvPr/>
        </p:nvSpPr>
        <p:spPr>
          <a:xfrm>
            <a:off x="149629" y="1208714"/>
            <a:ext cx="11155680" cy="5724644"/>
          </a:xfrm>
          <a:prstGeom prst="rect">
            <a:avLst/>
          </a:prstGeom>
          <a:noFill/>
        </p:spPr>
        <p:txBody>
          <a:bodyPr wrap="square" rtlCol="0">
            <a:spAutoFit/>
          </a:bodyPr>
          <a:lstStyle/>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Trois occasions de sacrifices d’actions de grâces sont prévus :</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1) Une offrande de «</a:t>
            </a:r>
            <a:r>
              <a:rPr lang="fr-FR" sz="1600" b="1" dirty="0">
                <a:latin typeface="Arial" panose="020B0604020202020204" pitchFamily="34" charset="0"/>
                <a:cs typeface="Arial" panose="020B0604020202020204" pitchFamily="34" charset="0"/>
              </a:rPr>
              <a:t> reconnaissance </a:t>
            </a:r>
            <a:r>
              <a:rPr lang="fr-FR" sz="1600" dirty="0">
                <a:latin typeface="Arial" panose="020B0604020202020204" pitchFamily="34" charset="0"/>
                <a:cs typeface="Arial" panose="020B0604020202020204" pitchFamily="34" charset="0"/>
              </a:rPr>
              <a:t>» ou de « confession » (</a:t>
            </a:r>
            <a:r>
              <a:rPr lang="fr-FR" sz="1600" dirty="0" err="1">
                <a:latin typeface="Arial" panose="020B0604020202020204" pitchFamily="34" charset="0"/>
                <a:cs typeface="Arial" panose="020B0604020202020204" pitchFamily="34" charset="0"/>
              </a:rPr>
              <a:t>tôdah</a:t>
            </a:r>
            <a:r>
              <a:rPr lang="fr-FR" sz="1600" dirty="0">
                <a:latin typeface="Arial" panose="020B0604020202020204" pitchFamily="34" charset="0"/>
                <a:cs typeface="Arial" panose="020B0604020202020204" pitchFamily="34" charset="0"/>
              </a:rPr>
              <a:t>)</a:t>
            </a:r>
          </a:p>
          <a:p>
            <a:r>
              <a:rPr lang="fr-FR" sz="1600" dirty="0">
                <a:latin typeface="Arial" panose="020B0604020202020204" pitchFamily="34" charset="0"/>
                <a:cs typeface="Arial" panose="020B0604020202020204" pitchFamily="34" charset="0"/>
              </a:rPr>
              <a:t>	     Elle était présentée pour témoigner à autrui d’une délivrance ou d’une bénédiction reçue de Dieu en réponse 	     à la prière  (Ps 56:13-14; 107:22)</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2) Une offrande pour </a:t>
            </a:r>
            <a:r>
              <a:rPr lang="fr-FR" sz="1600" b="1" dirty="0">
                <a:latin typeface="Arial" panose="020B0604020202020204" pitchFamily="34" charset="0"/>
                <a:cs typeface="Arial" panose="020B0604020202020204" pitchFamily="34" charset="0"/>
              </a:rPr>
              <a:t>l’accomplissement d’un vœu </a:t>
            </a:r>
            <a:r>
              <a:rPr lang="fr-FR" sz="1600" dirty="0">
                <a:latin typeface="Arial" panose="020B0604020202020204" pitchFamily="34" charset="0"/>
                <a:cs typeface="Arial" panose="020B0604020202020204" pitchFamily="34" charset="0"/>
              </a:rPr>
              <a:t>(Lév.7:16) </a:t>
            </a:r>
          </a:p>
          <a:p>
            <a:r>
              <a:rPr lang="fr-FR" sz="1600" dirty="0">
                <a:latin typeface="Arial" panose="020B0604020202020204" pitchFamily="34" charset="0"/>
                <a:cs typeface="Arial" panose="020B0604020202020204" pitchFamily="34" charset="0"/>
              </a:rPr>
              <a:t>	    Elle était l’expression rituelle d’un vœu ou l’accomplissement d’un vœu à la fin de la période de consécration     	    d’un naziréen (No.6:17-20)</a:t>
            </a:r>
          </a:p>
          <a:p>
            <a:r>
              <a:rPr lang="fr-FR" sz="1600" dirty="0">
                <a:latin typeface="Arial" panose="020B0604020202020204" pitchFamily="34" charset="0"/>
                <a:cs typeface="Arial" panose="020B0604020202020204" pitchFamily="34" charset="0"/>
              </a:rPr>
              <a:t>	    Bien qu’en général présentée sous la forme d’un sacrifice d’actions de grâce, elle pouvait aussi prendre la 	  	    forme d’un holocauste (Lév.22:17-20)</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3) Une offrande volontaire était apportée pour </a:t>
            </a:r>
            <a:r>
              <a:rPr lang="fr-FR" sz="1600" b="1" dirty="0">
                <a:latin typeface="Arial" panose="020B0604020202020204" pitchFamily="34" charset="0"/>
                <a:cs typeface="Arial" panose="020B0604020202020204" pitchFamily="34" charset="0"/>
              </a:rPr>
              <a:t>exprimer la dévotion ou la reconnaissance</a:t>
            </a:r>
            <a:r>
              <a:rPr lang="fr-FR" sz="1600" dirty="0">
                <a:latin typeface="Arial" panose="020B0604020202020204" pitchFamily="34" charset="0"/>
                <a:cs typeface="Arial" panose="020B0604020202020204" pitchFamily="34" charset="0"/>
              </a:rPr>
              <a:t> à Dieu pour une 	  	     </a:t>
            </a:r>
            <a:r>
              <a:rPr lang="fr-FR" sz="1600" b="1" dirty="0">
                <a:latin typeface="Arial" panose="020B0604020202020204" pitchFamily="34" charset="0"/>
                <a:cs typeface="Arial" panose="020B0604020202020204" pitchFamily="34" charset="0"/>
              </a:rPr>
              <a:t>bénédiction imprévue </a:t>
            </a:r>
            <a:r>
              <a:rPr lang="fr-FR" sz="1600" dirty="0">
                <a:latin typeface="Arial" panose="020B0604020202020204" pitchFamily="34" charset="0"/>
                <a:cs typeface="Arial" panose="020B0604020202020204" pitchFamily="34" charset="0"/>
              </a:rPr>
              <a:t>(Lév.7:16; 22:18-23). Un holocauste pouvait aussi être apporté comme une offrande 	 	     volontaire.</a:t>
            </a:r>
          </a:p>
          <a:p>
            <a:endParaRPr lang="fr-FR" b="1" u="sng" dirty="0"/>
          </a:p>
          <a:p>
            <a:r>
              <a:rPr lang="fr-FR" b="1" u="sng" dirty="0"/>
              <a:t>Il existe 2 catégories d’animaux sacrifiés proportionnelles aux moyens de celui qui offrait</a:t>
            </a:r>
          </a:p>
          <a:p>
            <a:endParaRPr lang="fr-FR" b="1" u="sng" dirty="0"/>
          </a:p>
          <a:p>
            <a:r>
              <a:rPr lang="fr-FR" b="1" dirty="0"/>
              <a:t>Le gros bétail : </a:t>
            </a:r>
            <a:r>
              <a:rPr lang="fr-FR" dirty="0"/>
              <a:t>mâle ou femelle sans défaut (Taureau , Veau, Vache) </a:t>
            </a:r>
            <a:r>
              <a:rPr lang="fr-FR" dirty="0" err="1"/>
              <a:t>Lév</a:t>
            </a:r>
            <a:r>
              <a:rPr lang="fr-FR" dirty="0"/>
              <a:t>. 3:1</a:t>
            </a:r>
          </a:p>
          <a:p>
            <a:r>
              <a:rPr lang="fr-FR" b="1" dirty="0"/>
              <a:t>Le menu bétail :  </a:t>
            </a:r>
            <a:r>
              <a:rPr lang="fr-FR" dirty="0"/>
              <a:t>mâle ou femelle sans défaut (Agneaux , chèvre ou des chevreaux, (Lév.3:6-17</a:t>
            </a:r>
          </a:p>
          <a:p>
            <a:endParaRPr lang="fr-FR" dirty="0"/>
          </a:p>
          <a:p>
            <a:endParaRPr lang="fr-FR" dirty="0"/>
          </a:p>
        </p:txBody>
      </p:sp>
    </p:spTree>
    <p:extLst>
      <p:ext uri="{BB962C8B-B14F-4D97-AF65-F5344CB8AC3E}">
        <p14:creationId xmlns:p14="http://schemas.microsoft.com/office/powerpoint/2010/main" val="130396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646331"/>
          </a:xfrm>
          <a:prstGeom prst="rect">
            <a:avLst/>
          </a:prstGeom>
          <a:noFill/>
        </p:spPr>
        <p:txBody>
          <a:bodyPr wrap="square" rtlCol="0">
            <a:spAutoFit/>
          </a:bodyPr>
          <a:lstStyle/>
          <a:p>
            <a:r>
              <a:rPr lang="fr-FR" b="1" dirty="0"/>
              <a:t>III) LE SACRIFICE D’ACTIONS DE GRÂCE (Suite)</a:t>
            </a:r>
          </a:p>
          <a:p>
            <a:r>
              <a:rPr lang="fr-FR" b="1" dirty="0"/>
              <a:t>Lév.3:7, 11:34</a:t>
            </a:r>
          </a:p>
        </p:txBody>
      </p:sp>
      <p:sp>
        <p:nvSpPr>
          <p:cNvPr id="3" name="ZoneTexte 2">
            <a:extLst>
              <a:ext uri="{FF2B5EF4-FFF2-40B4-BE49-F238E27FC236}">
                <a16:creationId xmlns:a16="http://schemas.microsoft.com/office/drawing/2014/main" id="{E3D42E0C-342B-DD5C-E605-585F7EE14211}"/>
              </a:ext>
            </a:extLst>
          </p:cNvPr>
          <p:cNvSpPr txBox="1"/>
          <p:nvPr/>
        </p:nvSpPr>
        <p:spPr>
          <a:xfrm>
            <a:off x="207818" y="1670859"/>
            <a:ext cx="11155680" cy="5416868"/>
          </a:xfrm>
          <a:prstGeom prst="rect">
            <a:avLst/>
          </a:prstGeom>
          <a:noFill/>
        </p:spPr>
        <p:txBody>
          <a:bodyPr wrap="square" rtlCol="0">
            <a:spAutoFit/>
          </a:bodyPr>
          <a:lstStyle/>
          <a:p>
            <a:endParaRPr lang="fr-FR" sz="1600" b="1" dirty="0">
              <a:latin typeface="Arial" panose="020B0604020202020204" pitchFamily="34" charset="0"/>
              <a:cs typeface="Arial" panose="020B0604020202020204" pitchFamily="34" charset="0"/>
            </a:endParaRPr>
          </a:p>
          <a:p>
            <a:r>
              <a:rPr lang="fr-FR" sz="1600" b="1" u="sng" dirty="0">
                <a:latin typeface="Arial" panose="020B0604020202020204" pitchFamily="34" charset="0"/>
                <a:cs typeface="Arial" panose="020B0604020202020204" pitchFamily="34" charset="0"/>
              </a:rPr>
              <a:t>Les devoirs de l’adorateur (celui qui apportait l’offrande):</a:t>
            </a:r>
          </a:p>
          <a:p>
            <a:endParaRPr lang="fr-FR" sz="1600" b="1" u="sng"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Il apportera l’offrande jusqu’à l’entrée de la tente d’assignation, près de l’autel des parfum</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Il posera sa main sur la tête de la victime, exprimant ainsi sa louange à la suite d’un exaucement de prière (sacrifice par substitution), pour témoigner de l’accomplissement d’un vœu, pour rendre grâces lors de la moisson, ou une bénédiction imprévue reçu par l’Éternel etc…</a:t>
            </a:r>
          </a:p>
          <a:p>
            <a:endParaRPr lang="fr-FR" dirty="0"/>
          </a:p>
          <a:p>
            <a:r>
              <a:rPr lang="fr-FR" b="1" u="sng" dirty="0"/>
              <a:t>Les devoirs des sacrificateurs</a:t>
            </a:r>
            <a:r>
              <a:rPr lang="fr-FR" dirty="0"/>
              <a:t>:</a:t>
            </a:r>
          </a:p>
          <a:p>
            <a:endParaRPr lang="fr-FR" dirty="0"/>
          </a:p>
          <a:p>
            <a:pPr marL="285750" indent="-285750">
              <a:buFont typeface="Wingdings" panose="05000000000000000000" pitchFamily="2" charset="2"/>
              <a:buChar char="Ø"/>
            </a:pPr>
            <a:r>
              <a:rPr lang="fr-FR" dirty="0"/>
              <a:t>Ils feront l’aspersion du sang, tout autour sur l’autel (v.8 &amp; 13)</a:t>
            </a:r>
          </a:p>
          <a:p>
            <a:pPr marL="285750" indent="-285750">
              <a:buFont typeface="Wingdings" panose="05000000000000000000" pitchFamily="2" charset="2"/>
              <a:buChar char="Ø"/>
            </a:pPr>
            <a:r>
              <a:rPr lang="fr-FR" dirty="0"/>
              <a:t>Ils mettront du feu sur l’autel et du bois sur le feu (v.9 &amp; 14) , puis poseront sur l’autel la portion qui appartenait à l’Eternel, à savoir :</a:t>
            </a:r>
          </a:p>
          <a:p>
            <a:endParaRPr lang="fr-FR" dirty="0"/>
          </a:p>
          <a:p>
            <a:r>
              <a:rPr lang="fr-FR" dirty="0"/>
              <a:t>	* la graisse, la queue entière qu’il séparera près de l’échine,</a:t>
            </a:r>
          </a:p>
          <a:p>
            <a:r>
              <a:rPr lang="fr-FR" dirty="0"/>
              <a:t>	* la graisse qui couvre les entrailles et toutes celle qui y est attachée,</a:t>
            </a:r>
          </a:p>
          <a:p>
            <a:r>
              <a:rPr lang="fr-FR" dirty="0"/>
              <a:t>	* les deux rognons et la graisse qui les entoure, qui couvre les flancs,</a:t>
            </a:r>
          </a:p>
          <a:p>
            <a:r>
              <a:rPr lang="fr-FR" dirty="0"/>
              <a:t>	* et le grand lobe du foie qu’il détachera près des rognons.</a:t>
            </a:r>
          </a:p>
          <a:p>
            <a:endParaRPr lang="fr-FR" dirty="0"/>
          </a:p>
          <a:p>
            <a:endParaRPr lang="fr-FR" dirty="0"/>
          </a:p>
        </p:txBody>
      </p:sp>
    </p:spTree>
    <p:extLst>
      <p:ext uri="{BB962C8B-B14F-4D97-AF65-F5344CB8AC3E}">
        <p14:creationId xmlns:p14="http://schemas.microsoft.com/office/powerpoint/2010/main" val="3835558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315883" y="610136"/>
            <a:ext cx="4505499" cy="646331"/>
          </a:xfrm>
          <a:prstGeom prst="rect">
            <a:avLst/>
          </a:prstGeom>
          <a:noFill/>
        </p:spPr>
        <p:txBody>
          <a:bodyPr wrap="square" rtlCol="0">
            <a:spAutoFit/>
          </a:bodyPr>
          <a:lstStyle/>
          <a:p>
            <a:r>
              <a:rPr lang="fr-FR" b="1" dirty="0"/>
              <a:t>III) LE SACRIFICE D’ACTIONS DE GRÂCE (Suite)</a:t>
            </a:r>
          </a:p>
          <a:p>
            <a:r>
              <a:rPr lang="fr-FR" b="1" dirty="0"/>
              <a:t>Lév.3:7, 11:34</a:t>
            </a:r>
          </a:p>
        </p:txBody>
      </p:sp>
      <p:sp>
        <p:nvSpPr>
          <p:cNvPr id="3" name="ZoneTexte 2">
            <a:extLst>
              <a:ext uri="{FF2B5EF4-FFF2-40B4-BE49-F238E27FC236}">
                <a16:creationId xmlns:a16="http://schemas.microsoft.com/office/drawing/2014/main" id="{E3D42E0C-342B-DD5C-E605-585F7EE14211}"/>
              </a:ext>
            </a:extLst>
          </p:cNvPr>
          <p:cNvSpPr txBox="1"/>
          <p:nvPr/>
        </p:nvSpPr>
        <p:spPr>
          <a:xfrm>
            <a:off x="382385" y="1133356"/>
            <a:ext cx="11560234" cy="5724644"/>
          </a:xfrm>
          <a:prstGeom prst="rect">
            <a:avLst/>
          </a:prstGeom>
          <a:noFill/>
        </p:spPr>
        <p:txBody>
          <a:bodyPr wrap="square" rtlCol="0">
            <a:spAutoFit/>
          </a:bodyPr>
          <a:lstStyle/>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Le sacrificateur brûlera tout cela sur l’autel</a:t>
            </a: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b="1" dirty="0">
                <a:latin typeface="Arial" panose="020B0604020202020204" pitchFamily="34" charset="0"/>
                <a:cs typeface="Arial" panose="020B0604020202020204" pitchFamily="34" charset="0"/>
              </a:rPr>
              <a:t>Versets 16 &amp; 17 </a:t>
            </a:r>
            <a:r>
              <a:rPr lang="fr-FR" sz="1600" dirty="0">
                <a:latin typeface="Arial" panose="020B0604020202020204" pitchFamily="34" charset="0"/>
                <a:cs typeface="Arial" panose="020B0604020202020204" pitchFamily="34" charset="0"/>
              </a:rPr>
              <a:t>« 16 Le sacrificateur brûlera cela sur l'autel. Toute la graisse est l'aliment d'un sacrifice consumé par le feu, d'une agréable odeur à l'Éternel. 17 C'est ici une loi perpétuelle pour vos descendants, dans tous les lieux où vous habiterez: vous ne mangerez ni graisse ni sang. »</a:t>
            </a:r>
          </a:p>
          <a:p>
            <a:pPr marL="285750" indent="-285750">
              <a:buFont typeface="Wingdings" panose="05000000000000000000" pitchFamily="2" charset="2"/>
              <a:buChar char="Ø"/>
            </a:pPr>
            <a:r>
              <a:rPr lang="fr-FR" sz="1600" b="1" dirty="0">
                <a:latin typeface="Arial" panose="020B0604020202020204" pitchFamily="34" charset="0"/>
                <a:cs typeface="Arial" panose="020B0604020202020204" pitchFamily="34" charset="0"/>
              </a:rPr>
              <a:t>Ce dernier verset 17 </a:t>
            </a:r>
            <a:r>
              <a:rPr lang="fr-FR" sz="1600" dirty="0">
                <a:latin typeface="Arial" panose="020B0604020202020204" pitchFamily="34" charset="0"/>
                <a:cs typeface="Arial" panose="020B0604020202020204" pitchFamily="34" charset="0"/>
              </a:rPr>
              <a:t>prescrit une </a:t>
            </a:r>
            <a:r>
              <a:rPr lang="fr-FR" sz="1600" b="1" dirty="0">
                <a:latin typeface="Arial" panose="020B0604020202020204" pitchFamily="34" charset="0"/>
                <a:cs typeface="Arial" panose="020B0604020202020204" pitchFamily="34" charset="0"/>
              </a:rPr>
              <a:t>loi perpétuelle à ne pas manger ni graisse</a:t>
            </a:r>
            <a:r>
              <a:rPr lang="fr-FR" sz="1600" dirty="0">
                <a:latin typeface="Arial" panose="020B0604020202020204" pitchFamily="34" charset="0"/>
                <a:cs typeface="Arial" panose="020B0604020202020204" pitchFamily="34" charset="0"/>
              </a:rPr>
              <a:t>, </a:t>
            </a:r>
            <a:r>
              <a:rPr lang="fr-FR" sz="1600" b="1" dirty="0">
                <a:latin typeface="Arial" panose="020B0604020202020204" pitchFamily="34" charset="0"/>
                <a:cs typeface="Arial" panose="020B0604020202020204" pitchFamily="34" charset="0"/>
              </a:rPr>
              <a:t>ni sang</a:t>
            </a:r>
            <a:r>
              <a:rPr lang="fr-FR" sz="1600" dirty="0">
                <a:latin typeface="Arial" panose="020B0604020202020204" pitchFamily="34" charset="0"/>
                <a:cs typeface="Arial" panose="020B0604020202020204" pitchFamily="34" charset="0"/>
              </a:rPr>
              <a:t>. </a:t>
            </a:r>
            <a:r>
              <a:rPr lang="fr-FR" sz="1600" b="1" dirty="0">
                <a:latin typeface="Arial" panose="020B0604020202020204" pitchFamily="34" charset="0"/>
                <a:cs typeface="Arial" panose="020B0604020202020204" pitchFamily="34" charset="0"/>
              </a:rPr>
              <a:t>Pourquoi ? </a:t>
            </a:r>
          </a:p>
          <a:p>
            <a:r>
              <a:rPr lang="fr-FR" sz="1600" dirty="0">
                <a:latin typeface="Arial" panose="020B0604020202020204" pitchFamily="34" charset="0"/>
                <a:cs typeface="Arial" panose="020B0604020202020204" pitchFamily="34" charset="0"/>
              </a:rPr>
              <a:t>     La graisse et le sang sont tous deux indispensables à la vie. Ils représentent ainsi la vie de la victime expiatoire, vie qui</a:t>
            </a:r>
          </a:p>
          <a:p>
            <a:r>
              <a:rPr lang="fr-FR" sz="1600" dirty="0">
                <a:latin typeface="Arial" panose="020B0604020202020204" pitchFamily="34" charset="0"/>
                <a:cs typeface="Arial" panose="020B0604020202020204" pitchFamily="34" charset="0"/>
              </a:rPr>
              <a:t>     appartenait exclusivement à Dieu.</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La graisse était sans doute </a:t>
            </a:r>
            <a:r>
              <a:rPr lang="fr-FR" sz="1600" b="1" dirty="0">
                <a:latin typeface="Arial" panose="020B0604020202020204" pitchFamily="34" charset="0"/>
                <a:cs typeface="Arial" panose="020B0604020202020204" pitchFamily="34" charset="0"/>
              </a:rPr>
              <a:t>synonyme de ce qu’il y avait de meilleur </a:t>
            </a:r>
            <a:r>
              <a:rPr lang="fr-FR" sz="1600" dirty="0">
                <a:latin typeface="Arial" panose="020B0604020202020204" pitchFamily="34" charset="0"/>
                <a:cs typeface="Arial" panose="020B0604020202020204" pitchFamily="34" charset="0"/>
              </a:rPr>
              <a:t>(Gen.4:4 &amp; 45:18), elle symbolise peut-être la consécration à Dieu des sentiments les plus profonds de l’adorateur.</a:t>
            </a:r>
          </a:p>
          <a:p>
            <a:pPr marL="285750" indent="-285750">
              <a:buFont typeface="Wingdings" panose="05000000000000000000" pitchFamily="2" charset="2"/>
              <a:buChar char="Ø"/>
            </a:pPr>
            <a:r>
              <a:rPr lang="fr-FR" sz="1600" b="1" dirty="0">
                <a:latin typeface="Arial" panose="020B0604020202020204" pitchFamily="34" charset="0"/>
                <a:cs typeface="Arial" panose="020B0604020202020204" pitchFamily="34" charset="0"/>
              </a:rPr>
              <a:t>Cette règle concernant la graisse </a:t>
            </a:r>
            <a:r>
              <a:rPr lang="fr-FR" sz="1600" dirty="0">
                <a:latin typeface="Arial" panose="020B0604020202020204" pitchFamily="34" charset="0"/>
                <a:cs typeface="Arial" panose="020B0604020202020204" pitchFamily="34" charset="0"/>
              </a:rPr>
              <a:t>était une première forme de </a:t>
            </a:r>
            <a:r>
              <a:rPr lang="fr-FR" sz="1600" b="1" dirty="0">
                <a:latin typeface="Arial" panose="020B0604020202020204" pitchFamily="34" charset="0"/>
                <a:cs typeface="Arial" panose="020B0604020202020204" pitchFamily="34" charset="0"/>
              </a:rPr>
              <a:t>médecine préventive </a:t>
            </a:r>
            <a:r>
              <a:rPr lang="fr-FR" sz="1600" dirty="0">
                <a:latin typeface="Arial" panose="020B0604020202020204" pitchFamily="34" charset="0"/>
                <a:cs typeface="Arial" panose="020B0604020202020204" pitchFamily="34" charset="0"/>
              </a:rPr>
              <a:t>: Réduire la consommation de graisse dans le but de réduire la fréquence des cas d’hypertension, de maladies de cœur, d’</a:t>
            </a:r>
            <a:r>
              <a:rPr lang="fr-FR" sz="1600" dirty="0" err="1">
                <a:latin typeface="Arial" panose="020B0604020202020204" pitchFamily="34" charset="0"/>
                <a:cs typeface="Arial" panose="020B0604020202020204" pitchFamily="34" charset="0"/>
              </a:rPr>
              <a:t>infartus</a:t>
            </a:r>
            <a:r>
              <a:rPr lang="fr-FR" sz="1600" dirty="0">
                <a:latin typeface="Arial" panose="020B0604020202020204" pitchFamily="34" charset="0"/>
                <a:cs typeface="Arial" panose="020B0604020202020204" pitchFamily="34" charset="0"/>
              </a:rPr>
              <a:t>, de diabète et des maladies pulmonaires.</a:t>
            </a:r>
          </a:p>
          <a:p>
            <a:endParaRPr lang="fr-FR" sz="1600" dirty="0">
              <a:latin typeface="Arial" panose="020B0604020202020204" pitchFamily="34" charset="0"/>
              <a:cs typeface="Arial" panose="020B0604020202020204" pitchFamily="34" charset="0"/>
            </a:endParaRPr>
          </a:p>
          <a:p>
            <a:r>
              <a:rPr lang="fr-FR" b="1" u="sng" dirty="0"/>
              <a:t>La distribution de l’offrande </a:t>
            </a:r>
            <a:r>
              <a:rPr lang="fr-FR" b="1" dirty="0"/>
              <a:t>: </a:t>
            </a:r>
          </a:p>
          <a:p>
            <a:endParaRPr lang="fr-FR" b="1" dirty="0"/>
          </a:p>
          <a:p>
            <a:pPr marL="285750" indent="-285750">
              <a:buFont typeface="Wingdings" panose="05000000000000000000" pitchFamily="2" charset="2"/>
              <a:buChar char="Ø"/>
            </a:pPr>
            <a:r>
              <a:rPr lang="fr-FR" dirty="0"/>
              <a:t>La portion de l’Éternel appelée : </a:t>
            </a:r>
            <a:r>
              <a:rPr lang="fr-FR" b="1" dirty="0"/>
              <a:t>l’aliment </a:t>
            </a:r>
            <a:r>
              <a:rPr lang="fr-FR" dirty="0"/>
              <a:t>d’un sacrifice consumé par le feu (verset 11), était la graisse, les rognons, la coiffe et la queue entière.</a:t>
            </a:r>
          </a:p>
          <a:p>
            <a:pPr marL="285750" indent="-285750">
              <a:buFont typeface="Wingdings" panose="05000000000000000000" pitchFamily="2" charset="2"/>
              <a:buChar char="Ø"/>
            </a:pPr>
            <a:r>
              <a:rPr lang="fr-FR" dirty="0"/>
              <a:t>Le sacrificateur qui offrait le sacrifice recevait l’épaule droite après qu’elle ait été présentée par élévation (Lév.7:32-33).</a:t>
            </a:r>
          </a:p>
          <a:p>
            <a:pPr marL="285750" indent="-285750">
              <a:buFont typeface="Wingdings" panose="05000000000000000000" pitchFamily="2" charset="2"/>
              <a:buChar char="Ø"/>
            </a:pPr>
            <a:r>
              <a:rPr lang="fr-FR" dirty="0"/>
              <a:t>Les autres sacrificateurs recevaient la poitrine de l’animal qui était d’abord présentée par élévation devant l’Éternel </a:t>
            </a:r>
          </a:p>
          <a:p>
            <a:r>
              <a:rPr lang="fr-FR" dirty="0"/>
              <a:t>      (Lév.7:31).</a:t>
            </a:r>
          </a:p>
        </p:txBody>
      </p:sp>
    </p:spTree>
    <p:extLst>
      <p:ext uri="{BB962C8B-B14F-4D97-AF65-F5344CB8AC3E}">
        <p14:creationId xmlns:p14="http://schemas.microsoft.com/office/powerpoint/2010/main" val="339288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315883" y="610136"/>
            <a:ext cx="4505499" cy="646331"/>
          </a:xfrm>
          <a:prstGeom prst="rect">
            <a:avLst/>
          </a:prstGeom>
          <a:noFill/>
        </p:spPr>
        <p:txBody>
          <a:bodyPr wrap="square" rtlCol="0">
            <a:spAutoFit/>
          </a:bodyPr>
          <a:lstStyle/>
          <a:p>
            <a:r>
              <a:rPr lang="fr-FR" b="1" dirty="0"/>
              <a:t>III) LE SACRIFICE D’ACTIONS DE GRÂCE (Suite)</a:t>
            </a:r>
          </a:p>
          <a:p>
            <a:r>
              <a:rPr lang="fr-FR" b="1" dirty="0"/>
              <a:t>Lév.3:7, 11:34</a:t>
            </a:r>
          </a:p>
        </p:txBody>
      </p:sp>
      <p:sp>
        <p:nvSpPr>
          <p:cNvPr id="3" name="ZoneTexte 2">
            <a:extLst>
              <a:ext uri="{FF2B5EF4-FFF2-40B4-BE49-F238E27FC236}">
                <a16:creationId xmlns:a16="http://schemas.microsoft.com/office/drawing/2014/main" id="{E3D42E0C-342B-DD5C-E605-585F7EE14211}"/>
              </a:ext>
            </a:extLst>
          </p:cNvPr>
          <p:cNvSpPr txBox="1"/>
          <p:nvPr/>
        </p:nvSpPr>
        <p:spPr>
          <a:xfrm>
            <a:off x="315883" y="1174233"/>
            <a:ext cx="11560234" cy="5570756"/>
          </a:xfrm>
          <a:prstGeom prst="rect">
            <a:avLst/>
          </a:prstGeom>
          <a:noFill/>
        </p:spPr>
        <p:txBody>
          <a:bodyPr wrap="square" rtlCol="0">
            <a:spAutoFit/>
          </a:bodyPr>
          <a:lstStyle/>
          <a:p>
            <a:endParaRPr lang="fr-FR" sz="1600" b="1"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Celui qui apportait l’offrande (l’adorateur) recevait tout le reste ((Lév.7:15-21). </a:t>
            </a:r>
          </a:p>
          <a:p>
            <a:r>
              <a:rPr lang="fr-FR" sz="1600" dirty="0">
                <a:latin typeface="Arial" panose="020B0604020202020204" pitchFamily="34" charset="0"/>
                <a:cs typeface="Arial" panose="020B0604020202020204" pitchFamily="34" charset="0"/>
              </a:rPr>
              <a:t>     C’est la seule offrande dont une portion était donnée à celui qui l’offrait. Il partageait cette portion lors d’un repas pris en</a:t>
            </a:r>
          </a:p>
          <a:p>
            <a:r>
              <a:rPr lang="fr-FR" sz="1600" dirty="0">
                <a:latin typeface="Arial" panose="020B0604020202020204" pitchFamily="34" charset="0"/>
                <a:cs typeface="Arial" panose="020B0604020202020204" pitchFamily="34" charset="0"/>
              </a:rPr>
              <a:t>     commun avec sa famille et ses amis devant l’Eternel, sorte de repas fraternel      	.</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La personne qui apportait l’offrande exprimait sa reconnaissance joyeuse pour la paix dont il jouissait avec l’Éternel.</a:t>
            </a:r>
          </a:p>
          <a:p>
            <a:r>
              <a:rPr lang="fr-FR" sz="1600" dirty="0">
                <a:latin typeface="Arial" panose="020B0604020202020204" pitchFamily="34" charset="0"/>
                <a:cs typeface="Arial" panose="020B0604020202020204" pitchFamily="34" charset="0"/>
              </a:rPr>
              <a:t>     On pouvait aussi présenter le sacrifice d’actions de grâces en rapport avec un serment quelconque prêté à l’Éternel, ou </a:t>
            </a:r>
          </a:p>
          <a:p>
            <a:r>
              <a:rPr lang="fr-FR" sz="1600" dirty="0">
                <a:latin typeface="Arial" panose="020B0604020202020204" pitchFamily="34" charset="0"/>
                <a:cs typeface="Arial" panose="020B0604020202020204" pitchFamily="34" charset="0"/>
              </a:rPr>
              <a:t>     pour le remercier d’une faveur spéciale.</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C’était essentiellement un acte volontaire, lors duquel l’adorateur acceptait la viande de la part de Dieu comme le signe de</a:t>
            </a:r>
          </a:p>
          <a:p>
            <a:r>
              <a:rPr lang="fr-FR" sz="1600" dirty="0">
                <a:latin typeface="Arial" panose="020B0604020202020204" pitchFamily="34" charset="0"/>
                <a:cs typeface="Arial" panose="020B0604020202020204" pitchFamily="34" charset="0"/>
              </a:rPr>
              <a:t>     sa fidélité à son alliance, où il louait et remerciait Dieu des bénédictions obtenues en réponse à la prière ou reçues de</a:t>
            </a:r>
          </a:p>
          <a:p>
            <a:r>
              <a:rPr lang="fr-FR" sz="1600" dirty="0">
                <a:latin typeface="Arial" panose="020B0604020202020204" pitchFamily="34" charset="0"/>
                <a:cs typeface="Arial" panose="020B0604020202020204" pitchFamily="34" charset="0"/>
              </a:rPr>
              <a:t>     façon imprévue, ou encore des bénédictions courantes comme une moisson abondante. </a:t>
            </a:r>
          </a:p>
          <a:p>
            <a:endParaRPr lang="fr-FR" sz="1600" dirty="0">
              <a:latin typeface="Arial" panose="020B0604020202020204" pitchFamily="34" charset="0"/>
              <a:cs typeface="Arial" panose="020B0604020202020204" pitchFamily="34" charset="0"/>
            </a:endParaRPr>
          </a:p>
          <a:p>
            <a:r>
              <a:rPr lang="fr-FR" b="1" u="sng" dirty="0"/>
              <a:t>Signification symbolique (typique) du sacrifice d’actions de grâces </a:t>
            </a:r>
            <a:r>
              <a:rPr lang="fr-FR" b="1" dirty="0"/>
              <a:t>: </a:t>
            </a:r>
          </a:p>
          <a:p>
            <a:endParaRPr lang="fr-FR" dirty="0"/>
          </a:p>
          <a:p>
            <a:pPr marL="285750" indent="-285750">
              <a:buFont typeface="Wingdings" panose="05000000000000000000" pitchFamily="2" charset="2"/>
              <a:buChar char="Ø"/>
            </a:pPr>
            <a:r>
              <a:rPr lang="fr-FR" dirty="0"/>
              <a:t>On voit dans l’offrande de paix l’œuvre achevée de Christ pour le croyant. </a:t>
            </a:r>
          </a:p>
          <a:p>
            <a:pPr marL="285750" indent="-285750">
              <a:buFont typeface="Wingdings" panose="05000000000000000000" pitchFamily="2" charset="2"/>
              <a:buChar char="Ø"/>
            </a:pPr>
            <a:r>
              <a:rPr lang="fr-FR" dirty="0"/>
              <a:t>Cette offrande fait référence à la paix et à la communion dont les chrétiens jouissent avec le Seigneur et avec les autres chrétiens grâce à la mort de Christ sur la croix (Col.1:20; 1 </a:t>
            </a:r>
            <a:r>
              <a:rPr lang="fr-FR" dirty="0" err="1"/>
              <a:t>Jn</a:t>
            </a:r>
            <a:r>
              <a:rPr lang="fr-FR" dirty="0"/>
              <a:t> 1:3) </a:t>
            </a:r>
          </a:p>
          <a:p>
            <a:pPr marL="285750" indent="-285750">
              <a:buFont typeface="Wingdings" panose="05000000000000000000" pitchFamily="2" charset="2"/>
              <a:buChar char="Ø"/>
            </a:pPr>
            <a:r>
              <a:rPr lang="fr-FR" dirty="0"/>
              <a:t>C’est un aspect de « la paix établie par Dieu par le sang de sa croix » (Col.1:20), car « il est notre paix » (Éph.2:14) </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r>
              <a:rPr lang="fr-FR" dirty="0"/>
              <a:t>Elle fait référence également à la communion finale, lorsque nous serons assemblés avec Dieu dans son 	royaume (Ps 22:26; Luc 14:15 &amp; </a:t>
            </a:r>
            <a:r>
              <a:rPr lang="fr-FR" dirty="0" err="1"/>
              <a:t>Ap</a:t>
            </a:r>
            <a:r>
              <a:rPr lang="fr-FR" dirty="0"/>
              <a:t>. 19: 6-10).</a:t>
            </a:r>
          </a:p>
          <a:p>
            <a:endParaRPr lang="fr-FR" dirty="0"/>
          </a:p>
        </p:txBody>
      </p:sp>
    </p:spTree>
    <p:extLst>
      <p:ext uri="{BB962C8B-B14F-4D97-AF65-F5344CB8AC3E}">
        <p14:creationId xmlns:p14="http://schemas.microsoft.com/office/powerpoint/2010/main" val="55007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82203"/>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523702" y="551535"/>
            <a:ext cx="4547062" cy="1477328"/>
          </a:xfrm>
          <a:prstGeom prst="rect">
            <a:avLst/>
          </a:prstGeom>
          <a:noFill/>
        </p:spPr>
        <p:txBody>
          <a:bodyPr wrap="square" rtlCol="0">
            <a:spAutoFit/>
          </a:bodyPr>
          <a:lstStyle/>
          <a:p>
            <a:endParaRPr lang="fr-FR" b="1" dirty="0"/>
          </a:p>
          <a:p>
            <a:r>
              <a:rPr lang="fr-FR" b="1" dirty="0"/>
              <a:t>IV) LE SACRIFICE D’EXPIATION</a:t>
            </a:r>
          </a:p>
          <a:p>
            <a:r>
              <a:rPr lang="fr-FR" b="1" dirty="0"/>
              <a:t>Lév.4:1, 5:13, 6:17-23, 8:14-17, 16:3-22</a:t>
            </a:r>
          </a:p>
          <a:p>
            <a:endParaRPr lang="fr-FR" b="1" dirty="0"/>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49381" y="1628261"/>
            <a:ext cx="11155680" cy="6771084"/>
          </a:xfrm>
          <a:prstGeom prst="rect">
            <a:avLst/>
          </a:prstGeom>
          <a:noFill/>
        </p:spPr>
        <p:txBody>
          <a:bodyPr wrap="square" rtlCol="0">
            <a:spAutoFit/>
          </a:bodyPr>
          <a:lstStyle/>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Le sacrifice d’expiation (</a:t>
            </a:r>
            <a:r>
              <a:rPr lang="fr-FR" sz="1600" dirty="0" err="1">
                <a:latin typeface="Arial" panose="020B0604020202020204" pitchFamily="34" charset="0"/>
                <a:cs typeface="Arial" panose="020B0604020202020204" pitchFamily="34" charset="0"/>
              </a:rPr>
              <a:t>héb.hattaä’th</a:t>
            </a:r>
            <a:r>
              <a:rPr lang="fr-FR" sz="1600" dirty="0">
                <a:latin typeface="Arial" panose="020B0604020202020204" pitchFamily="34" charset="0"/>
                <a:cs typeface="Arial" panose="020B0604020202020204" pitchFamily="34" charset="0"/>
              </a:rPr>
              <a:t>) était destiné à un peuple racheté. Il ne désigne pas un pécheur qui vient au Seigneur pour le salut, mais plutôt un israélite qui cherche le pardon au sein des relations de l’alliance avec l’Éternel.</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Il s’agit du péché que l’on commet inconsciemment ou involontairement. Cette expression semble comporter plus qu’un manque de connaissance du péché. Ce qui signifie que le péché n’avait pas été commis de façon délibérée ou pour défier ou se révolter contre la loi de Dieu.</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Il n’y avait pas de sacrifice pour expier un péché volontaire, la peine de mort était exigée (Nomb.15:30)</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Toute personne qui apportait un sacrifice d’expiation reconnaissait avoir péché involontairement, par faiblesse ou par négligence. Elle cherchait le pardon des péchés et la purification cérémonielle.</a:t>
            </a:r>
          </a:p>
          <a:p>
            <a:pPr marL="285750" indent="-285750">
              <a:buFont typeface="Wingdings" panose="05000000000000000000" pitchFamily="2" charset="2"/>
              <a:buChar char="Ø"/>
            </a:pPr>
            <a:endParaRPr lang="fr-FR" sz="1600" b="1" u="sng"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b="1" u="sng" dirty="0">
                <a:latin typeface="Arial" panose="020B0604020202020204" pitchFamily="34" charset="0"/>
                <a:cs typeface="Arial" panose="020B0604020202020204" pitchFamily="34" charset="0"/>
              </a:rPr>
              <a:t>Le sacrifice lui-même </a:t>
            </a:r>
            <a:r>
              <a:rPr lang="fr-FR" sz="1600" dirty="0">
                <a:latin typeface="Arial" panose="020B0604020202020204" pitchFamily="34" charset="0"/>
                <a:cs typeface="Arial" panose="020B0604020202020204" pitchFamily="34" charset="0"/>
              </a:rPr>
              <a:t>:</a:t>
            </a:r>
          </a:p>
          <a:p>
            <a:r>
              <a:rPr lang="fr-FR" sz="1600" dirty="0">
                <a:latin typeface="Arial" panose="020B0604020202020204" pitchFamily="34" charset="0"/>
                <a:cs typeface="Arial" panose="020B0604020202020204" pitchFamily="34" charset="0"/>
              </a:rPr>
              <a:t>     Il existait différentes catégories de sacrifices qui dépendaient de la personne qui avait péché :</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1) </a:t>
            </a:r>
            <a:r>
              <a:rPr lang="fr-FR" sz="1600" b="1" dirty="0">
                <a:latin typeface="Arial" panose="020B0604020202020204" pitchFamily="34" charset="0"/>
                <a:cs typeface="Arial" panose="020B0604020202020204" pitchFamily="34" charset="0"/>
              </a:rPr>
              <a:t>Le Souverain sacrificateur </a:t>
            </a:r>
            <a:r>
              <a:rPr lang="fr-FR" sz="1600" dirty="0">
                <a:latin typeface="Arial" panose="020B0604020202020204" pitchFamily="34" charset="0"/>
                <a:cs typeface="Arial" panose="020B0604020202020204" pitchFamily="34" charset="0"/>
              </a:rPr>
              <a:t>:S’il avait péché et avait rendu par là le peuple coupable (Lév.4:3) devait 	apporter un jeune taureau sans défaut; </a:t>
            </a:r>
          </a:p>
          <a:p>
            <a:r>
              <a:rPr lang="fr-FR" sz="1600" dirty="0">
                <a:latin typeface="Arial" panose="020B0604020202020204" pitchFamily="34" charset="0"/>
                <a:cs typeface="Arial" panose="020B0604020202020204" pitchFamily="34" charset="0"/>
              </a:rPr>
              <a:t>	2) </a:t>
            </a:r>
            <a:r>
              <a:rPr lang="fr-FR" sz="1600" b="1" dirty="0">
                <a:latin typeface="Arial" panose="020B0604020202020204" pitchFamily="34" charset="0"/>
                <a:cs typeface="Arial" panose="020B0604020202020204" pitchFamily="34" charset="0"/>
              </a:rPr>
              <a:t>Toute l’assemblée d’Israël </a:t>
            </a:r>
            <a:r>
              <a:rPr lang="fr-FR" sz="1600" dirty="0">
                <a:latin typeface="Arial" panose="020B0604020202020204" pitchFamily="34" charset="0"/>
                <a:cs typeface="Arial" panose="020B0604020202020204" pitchFamily="34" charset="0"/>
              </a:rPr>
              <a:t>qui a péché involontairement et sans s’en apercevoir, en faisant contre l’un des 	commandement de l’Éternel des choses qui ne doivent point se faire et en se rendant ainsi coupable et que le 	péché qu’on a commis vienne à être découvert, l’assemblée devait offrir un jeune taureau en sacrifice (v.13).</a:t>
            </a:r>
          </a:p>
          <a:p>
            <a:r>
              <a:rPr lang="fr-FR" sz="1600" dirty="0">
                <a:latin typeface="Arial" panose="020B0604020202020204" pitchFamily="34" charset="0"/>
                <a:cs typeface="Arial" panose="020B0604020202020204" pitchFamily="34" charset="0"/>
              </a:rPr>
              <a:t>	3) </a:t>
            </a:r>
            <a:r>
              <a:rPr lang="fr-FR" sz="1600" b="1" dirty="0">
                <a:latin typeface="Arial" panose="020B0604020202020204" pitchFamily="34" charset="0"/>
                <a:cs typeface="Arial" panose="020B0604020202020204" pitchFamily="34" charset="0"/>
              </a:rPr>
              <a:t>Un chef </a:t>
            </a:r>
            <a:r>
              <a:rPr lang="fr-FR" sz="1600" dirty="0">
                <a:latin typeface="Arial" panose="020B0604020202020204" pitchFamily="34" charset="0"/>
                <a:cs typeface="Arial" panose="020B0604020202020204" pitchFamily="34" charset="0"/>
              </a:rPr>
              <a:t>: devait apporter un bouc mâle sans défaut </a:t>
            </a:r>
          </a:p>
          <a:p>
            <a:r>
              <a:rPr lang="fr-FR" sz="1600" dirty="0">
                <a:latin typeface="Arial" panose="020B0604020202020204" pitchFamily="34" charset="0"/>
                <a:cs typeface="Arial" panose="020B0604020202020204" pitchFamily="34" charset="0"/>
              </a:rPr>
              <a:t>	4) </a:t>
            </a:r>
            <a:r>
              <a:rPr lang="fr-FR" sz="1600" b="1" dirty="0">
                <a:latin typeface="Arial" panose="020B0604020202020204" pitchFamily="34" charset="0"/>
                <a:cs typeface="Arial" panose="020B0604020202020204" pitchFamily="34" charset="0"/>
              </a:rPr>
              <a:t>Une personne ordinaire </a:t>
            </a:r>
            <a:r>
              <a:rPr lang="fr-FR" sz="1600" dirty="0">
                <a:latin typeface="Arial" panose="020B0604020202020204" pitchFamily="34" charset="0"/>
                <a:cs typeface="Arial" panose="020B0604020202020204" pitchFamily="34" charset="0"/>
              </a:rPr>
              <a:t>(verset 27) : devait apporter une chèvre, une femelle sans défaut ou un agneau 	(animaux adultes selon le vocabulaire hébreu)  	 </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108547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923330"/>
          </a:xfrm>
          <a:prstGeom prst="rect">
            <a:avLst/>
          </a:prstGeom>
          <a:noFill/>
        </p:spPr>
        <p:txBody>
          <a:bodyPr wrap="square" rtlCol="0">
            <a:spAutoFit/>
          </a:bodyPr>
          <a:lstStyle/>
          <a:p>
            <a:r>
              <a:rPr lang="fr-FR" b="1" dirty="0"/>
              <a:t>IV) LE SACRIFICE D’EXPIATION (Suite)</a:t>
            </a:r>
          </a:p>
          <a:p>
            <a:r>
              <a:rPr lang="fr-FR" b="1" dirty="0"/>
              <a:t>Lév.4:1, 5:13, 6:17-23, 8:14-17, 16:3-22</a:t>
            </a:r>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07818" y="1670859"/>
            <a:ext cx="11155680" cy="5601533"/>
          </a:xfrm>
          <a:prstGeom prst="rect">
            <a:avLst/>
          </a:prstGeom>
          <a:noFill/>
        </p:spPr>
        <p:txBody>
          <a:bodyPr wrap="square" rtlCol="0">
            <a:spAutoFit/>
          </a:bodyPr>
          <a:lstStyle/>
          <a:p>
            <a:endParaRPr lang="fr-FR" sz="1600" b="1" dirty="0">
              <a:latin typeface="Arial" panose="020B0604020202020204" pitchFamily="34" charset="0"/>
              <a:cs typeface="Arial" panose="020B0604020202020204" pitchFamily="34" charset="0"/>
            </a:endParaRPr>
          </a:p>
          <a:p>
            <a:r>
              <a:rPr lang="fr-FR" sz="1600" b="1" u="sng" dirty="0">
                <a:latin typeface="Arial" panose="020B0604020202020204" pitchFamily="34" charset="0"/>
                <a:cs typeface="Arial" panose="020B0604020202020204" pitchFamily="34" charset="0"/>
              </a:rPr>
              <a:t>Les devoirs de l’adorateur (celui qui apportait l’offrande):</a:t>
            </a:r>
          </a:p>
          <a:p>
            <a:endParaRPr lang="fr-FR" sz="1600" b="1" u="sng"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Il apportera l’offrande jusqu’à l’entrée du parvis de la tente d’assignation, le présentait à l’Éternel </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Il posera sa main sur la tête de la victime. On considérait la mort de la victime comme la mort physique du pécheur (sacrifice de substitution)</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Il l’égorgeait et enlevait la graisse, les rognons et le grand lobe du foie.</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Si c’est toute l’assemblée qui a péché alors les anciens d’Israël poseront leurs mains sur la tête du taureau devant l’Éternel et ils égorgeront le taureau devant l’Éternel.</a:t>
            </a: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endParaRPr lang="fr-FR" dirty="0"/>
          </a:p>
          <a:p>
            <a:r>
              <a:rPr lang="fr-FR" b="1" u="sng" dirty="0"/>
              <a:t>Les devoirs des sacrificateurs pour lui-même et pour l’assemblée</a:t>
            </a:r>
            <a:r>
              <a:rPr lang="fr-FR" dirty="0"/>
              <a:t>:</a:t>
            </a:r>
          </a:p>
          <a:p>
            <a:endParaRPr lang="fr-FR" dirty="0"/>
          </a:p>
          <a:p>
            <a:pPr marL="285750" indent="-285750">
              <a:buFont typeface="Wingdings" panose="05000000000000000000" pitchFamily="2" charset="2"/>
              <a:buChar char="Ø"/>
            </a:pPr>
            <a:r>
              <a:rPr lang="fr-FR" dirty="0"/>
              <a:t>Le sacrificateur ayant reçu l’onction prendra du sang du taureau, et l’apportera dans la tente d’assignation .</a:t>
            </a:r>
          </a:p>
          <a:p>
            <a:pPr marL="285750" indent="-285750">
              <a:buFont typeface="Wingdings" panose="05000000000000000000" pitchFamily="2" charset="2"/>
              <a:buChar char="Ø"/>
            </a:pPr>
            <a:r>
              <a:rPr lang="fr-FR" dirty="0"/>
              <a:t>Il trempera son doigt dans le sang, et il en fera 7 fois l’aspersion devant l’Éternel, en face du voile du sanctuaire (versets 5,6,16 &amp; 17)</a:t>
            </a:r>
          </a:p>
          <a:p>
            <a:pPr marL="285750" indent="-285750">
              <a:buFont typeface="Wingdings" panose="05000000000000000000" pitchFamily="2" charset="2"/>
              <a:buChar char="Ø"/>
            </a:pPr>
            <a:r>
              <a:rPr lang="fr-FR" dirty="0"/>
              <a:t>Le sacrificateur mettra du sang sur les cornes de l’autel des parfums odoriférants, qui est devant l’ Éternel dans la tente d’assignation . Il répandra tout le sang du taureau au pied de l’autel des holocaustes, qui est à l’entrée de la tente d’assignation. (Verset 7)</a:t>
            </a:r>
          </a:p>
          <a:p>
            <a:endParaRPr lang="fr-FR" dirty="0"/>
          </a:p>
          <a:p>
            <a:endParaRPr lang="fr-FR" dirty="0"/>
          </a:p>
        </p:txBody>
      </p:sp>
    </p:spTree>
    <p:extLst>
      <p:ext uri="{BB962C8B-B14F-4D97-AF65-F5344CB8AC3E}">
        <p14:creationId xmlns:p14="http://schemas.microsoft.com/office/powerpoint/2010/main" val="402690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923330"/>
          </a:xfrm>
          <a:prstGeom prst="rect">
            <a:avLst/>
          </a:prstGeom>
          <a:noFill/>
        </p:spPr>
        <p:txBody>
          <a:bodyPr wrap="square" rtlCol="0">
            <a:spAutoFit/>
          </a:bodyPr>
          <a:lstStyle/>
          <a:p>
            <a:r>
              <a:rPr lang="fr-FR" b="1" dirty="0"/>
              <a:t>IV) LE SACRIFICE D’EXPIATION (Suite)</a:t>
            </a:r>
          </a:p>
          <a:p>
            <a:r>
              <a:rPr lang="fr-FR" b="1" dirty="0"/>
              <a:t>Lév.4:1, 5:13, 6:17-23, 8:14-17, 16:3-22</a:t>
            </a:r>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16130" y="1471354"/>
            <a:ext cx="11878887" cy="6247864"/>
          </a:xfrm>
          <a:prstGeom prst="rect">
            <a:avLst/>
          </a:prstGeom>
          <a:noFill/>
        </p:spPr>
        <p:txBody>
          <a:bodyPr wrap="square" rtlCol="0">
            <a:spAutoFit/>
          </a:bodyPr>
          <a:lstStyle/>
          <a:p>
            <a:endParaRPr lang="fr-FR" sz="1600" b="1" dirty="0"/>
          </a:p>
          <a:p>
            <a:r>
              <a:rPr lang="fr-FR" sz="1600" b="1" dirty="0"/>
              <a:t>Dans le cas du sacrifice destiné au souverain sacrificateur ou à toute l’assemblée:</a:t>
            </a:r>
          </a:p>
          <a:p>
            <a:pPr marL="285750" indent="-285750">
              <a:buFont typeface="Wingdings" panose="05000000000000000000" pitchFamily="2" charset="2"/>
              <a:buChar char="Ø"/>
            </a:pPr>
            <a:r>
              <a:rPr lang="fr-FR" sz="1600" dirty="0"/>
              <a:t>Le taureau entier c-à-d la peau du taureau, toute sa chair, avec la tête, ses jambes, ses entrailles et ses excréments, le sacrificateur l’emportera hors du camp, dans un lieu pur où on jette les cendres et il le brûlera au feu sur du bois. </a:t>
            </a:r>
          </a:p>
          <a:p>
            <a:endParaRPr lang="fr-FR" sz="1600" b="1" dirty="0">
              <a:latin typeface="Arial" panose="020B0604020202020204" pitchFamily="34" charset="0"/>
              <a:cs typeface="Arial" panose="020B0604020202020204" pitchFamily="34" charset="0"/>
            </a:endParaRPr>
          </a:p>
          <a:p>
            <a:r>
              <a:rPr lang="fr-FR" sz="1600" b="1" u="sng" dirty="0">
                <a:latin typeface="Arial" panose="020B0604020202020204" pitchFamily="34" charset="0"/>
                <a:cs typeface="Arial" panose="020B0604020202020204" pitchFamily="34" charset="0"/>
              </a:rPr>
              <a:t>Les devoirs du sacrificateur pour toutes les catégories:</a:t>
            </a:r>
          </a:p>
          <a:p>
            <a:endParaRPr lang="fr-FR" sz="1600" b="1" u="sng"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dirty="0"/>
              <a:t>Il enlèvera:</a:t>
            </a:r>
          </a:p>
          <a:p>
            <a:r>
              <a:rPr lang="fr-FR" dirty="0"/>
              <a:t>  	* toute la graisse du taureau expiatoire, la graisse qui couvre des entrailles et toutes celle qui y est attachée</a:t>
            </a:r>
          </a:p>
          <a:p>
            <a:r>
              <a:rPr lang="fr-FR" dirty="0"/>
              <a:t>	* les deux rognons et la graisse qui les entoure, qui couvre les flancs,</a:t>
            </a:r>
          </a:p>
          <a:p>
            <a:r>
              <a:rPr lang="fr-FR" dirty="0"/>
              <a:t>	* et le grand lobe du foie qu’il détachera près des rognons.</a:t>
            </a:r>
          </a:p>
          <a:p>
            <a:pPr marL="285750" indent="-285750">
              <a:buFont typeface="Wingdings" panose="05000000000000000000" pitchFamily="2" charset="2"/>
              <a:buChar char="Ø"/>
            </a:pPr>
            <a:r>
              <a:rPr lang="fr-FR" dirty="0"/>
              <a:t>Le sacrificateur enlèvera ces parties comme on les enlève du taureau dans le sacrifice d’actions de grâces.</a:t>
            </a:r>
          </a:p>
          <a:p>
            <a:pPr marL="285750" indent="-285750">
              <a:buFont typeface="Wingdings" panose="05000000000000000000" pitchFamily="2" charset="2"/>
              <a:buChar char="Ø"/>
            </a:pPr>
            <a:r>
              <a:rPr lang="fr-FR" dirty="0"/>
              <a:t>Il les brûlera sur l’autel des holocaustes.</a:t>
            </a:r>
          </a:p>
          <a:p>
            <a:endParaRPr lang="fr-FR" dirty="0"/>
          </a:p>
          <a:p>
            <a:r>
              <a:rPr lang="fr-FR" b="1" u="sng" dirty="0"/>
              <a:t>La distribution de l’offrande </a:t>
            </a:r>
            <a:r>
              <a:rPr lang="fr-FR" dirty="0"/>
              <a:t>: </a:t>
            </a:r>
          </a:p>
          <a:p>
            <a:endParaRPr lang="fr-FR" dirty="0"/>
          </a:p>
          <a:p>
            <a:pPr marL="285750" indent="-285750">
              <a:buFont typeface="Arial" panose="020B0604020202020204" pitchFamily="34" charset="0"/>
              <a:buChar char="•"/>
            </a:pPr>
            <a:r>
              <a:rPr lang="fr-FR" dirty="0"/>
              <a:t>La part de l’Éternel était la portion brûlée sur l’autel la </a:t>
            </a:r>
            <a:r>
              <a:rPr lang="fr-FR" dirty="0" err="1"/>
              <a:t>graisse,les</a:t>
            </a:r>
            <a:r>
              <a:rPr lang="fr-FR" dirty="0"/>
              <a:t> deux </a:t>
            </a:r>
            <a:r>
              <a:rPr lang="fr-FR" dirty="0" err="1"/>
              <a:t>rognons,le</a:t>
            </a:r>
            <a:r>
              <a:rPr lang="fr-FR" dirty="0"/>
              <a:t> grand lobe du foie  </a:t>
            </a:r>
          </a:p>
          <a:p>
            <a:pPr marL="285750" indent="-285750">
              <a:buFont typeface="Arial" panose="020B0604020202020204" pitchFamily="34" charset="0"/>
              <a:buChar char="•"/>
            </a:pPr>
            <a:r>
              <a:rPr lang="fr-FR" dirty="0"/>
              <a:t>Il était permis au sacrificateur de manger la chair des sacrifices d’un chef ou d’une personne ordinaire parce que le sang de ces sacrifices n’était pas apporté dans le sanctuaire (versets 7 &amp; 30) comme c’était le cas des sacrifices du souverain sacrificateur et de l’assemblée (versets 4,5,6,16,17)</a:t>
            </a:r>
          </a:p>
          <a:p>
            <a:endParaRPr lang="fr-FR" dirty="0"/>
          </a:p>
          <a:p>
            <a:r>
              <a:rPr lang="fr-FR" dirty="0"/>
              <a:t>	</a:t>
            </a:r>
          </a:p>
          <a:p>
            <a:endParaRPr lang="fr-FR" dirty="0"/>
          </a:p>
        </p:txBody>
      </p:sp>
    </p:spTree>
    <p:extLst>
      <p:ext uri="{BB962C8B-B14F-4D97-AF65-F5344CB8AC3E}">
        <p14:creationId xmlns:p14="http://schemas.microsoft.com/office/powerpoint/2010/main" val="314322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93051"/>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216131" y="840205"/>
            <a:ext cx="4505499" cy="923330"/>
          </a:xfrm>
          <a:prstGeom prst="rect">
            <a:avLst/>
          </a:prstGeom>
          <a:noFill/>
        </p:spPr>
        <p:txBody>
          <a:bodyPr wrap="square" rtlCol="0">
            <a:spAutoFit/>
          </a:bodyPr>
          <a:lstStyle/>
          <a:p>
            <a:r>
              <a:rPr lang="fr-FR" b="1" dirty="0"/>
              <a:t>IV) LE SACRIFICE D’EXPIATION (Suite)</a:t>
            </a:r>
          </a:p>
          <a:p>
            <a:r>
              <a:rPr lang="fr-FR" b="1" dirty="0"/>
              <a:t>Lév.4:1, 5:13, 6:17-23, 8:14-17, 16:3-22</a:t>
            </a:r>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16130" y="1471354"/>
            <a:ext cx="11878887" cy="5878532"/>
          </a:xfrm>
          <a:prstGeom prst="rect">
            <a:avLst/>
          </a:prstGeom>
          <a:noFill/>
        </p:spPr>
        <p:txBody>
          <a:bodyPr wrap="square" rtlCol="0">
            <a:spAutoFit/>
          </a:bodyPr>
          <a:lstStyle/>
          <a:p>
            <a:endParaRPr lang="fr-FR" sz="1600" b="1" dirty="0"/>
          </a:p>
          <a:p>
            <a:r>
              <a:rPr lang="fr-FR" b="1" u="sng" dirty="0"/>
              <a:t>La distribution de l’offrande (Suite) </a:t>
            </a:r>
            <a:r>
              <a:rPr lang="fr-FR" dirty="0"/>
              <a:t>: </a:t>
            </a:r>
          </a:p>
          <a:p>
            <a:endParaRPr lang="fr-FR" dirty="0"/>
          </a:p>
          <a:p>
            <a:pPr marL="285750" indent="-285750">
              <a:buFont typeface="Arial" panose="020B0604020202020204" pitchFamily="34" charset="0"/>
              <a:buChar char="•"/>
            </a:pPr>
            <a:r>
              <a:rPr lang="fr-FR" dirty="0"/>
              <a:t>Aucune partie des sacrifices mentionnés ci-dessus n’était mise à part pour celui qui faisait l’offrande</a:t>
            </a:r>
          </a:p>
          <a:p>
            <a:endParaRPr lang="fr-FR" dirty="0"/>
          </a:p>
          <a:p>
            <a:r>
              <a:rPr lang="fr-FR" b="1" u="sng" dirty="0"/>
              <a:t>Signification symbolique (typique) du sacrifice d’expiation </a:t>
            </a:r>
            <a:r>
              <a:rPr lang="fr-FR" dirty="0"/>
              <a:t>:</a:t>
            </a:r>
          </a:p>
          <a:p>
            <a:pPr marL="285750" indent="-285750">
              <a:buFont typeface="Wingdings" panose="05000000000000000000" pitchFamily="2" charset="2"/>
              <a:buChar char="Ø"/>
            </a:pPr>
            <a:r>
              <a:rPr lang="fr-FR" dirty="0"/>
              <a:t>On voit le parallèle entre le fait qu’on brûlait hors du camp le corps de tout sacrifice pour le péché dont le sang avait été apporté dans le lieu saint et le fait que le Seigneur, avec son propre sang, est ainsi entré dans le lieu saint une fois pour toutes (héb.9:12), y compris le lieu saint du tabernacle céleste et après avoir souffert hors de la ville de Jérusalem. </a:t>
            </a:r>
          </a:p>
          <a:p>
            <a:pPr marL="285750" indent="-285750">
              <a:buFont typeface="Wingdings" panose="05000000000000000000" pitchFamily="2" charset="2"/>
              <a:buChar char="Ø"/>
            </a:pPr>
            <a:r>
              <a:rPr lang="fr-FR" dirty="0"/>
              <a:t>Nous sommes exhortés à sortir « pour aller à lui, hors du camp, c-à-d à renoncer aux plaisirs pervers du monde afin de rechercher la cité céleste et d’offrir à Dieu un sacrifice de louanges et d’actions de grâces (Héb.13:13)</a:t>
            </a:r>
          </a:p>
          <a:p>
            <a:pPr marL="285750" indent="-285750">
              <a:buFont typeface="Wingdings" panose="05000000000000000000" pitchFamily="2" charset="2"/>
              <a:buChar char="Ø"/>
            </a:pPr>
            <a:r>
              <a:rPr lang="fr-FR" dirty="0"/>
              <a:t>Le sacrifice d’expiation annonce symboliquement le Christ que Dieu a « fait devenir péché » pour nous, bien qu’il n’ait point connu le péché, afin que nous devenions en lui justice de Dieu. Mais sa mort a été beaucoup plus parfaite que les sacrifices d’expiation de l’A.T puisqu’une seule expiation a suffi pour tous les péché (Esaïe 53; héb.9:11-12, Eph.1:7)</a:t>
            </a:r>
          </a:p>
          <a:p>
            <a:pPr marL="285750" indent="-285750">
              <a:buFont typeface="Wingdings" panose="05000000000000000000" pitchFamily="2" charset="2"/>
              <a:buChar char="Ø"/>
            </a:pPr>
            <a:r>
              <a:rPr lang="fr-FR" dirty="0"/>
              <a:t>Certains suggèrent que le sacrifice d’expiation nous parle de CHRIST traitant de ce que nous sommes, tandis que le </a:t>
            </a:r>
            <a:r>
              <a:rPr lang="fr-FR" dirty="0" err="1"/>
              <a:t>sacifice</a:t>
            </a:r>
            <a:r>
              <a:rPr lang="fr-FR" dirty="0"/>
              <a:t> de culpabilité nous parle de CHRIST traitant de ce que nous avons fait.</a:t>
            </a:r>
          </a:p>
          <a:p>
            <a:pPr marL="285750" indent="-285750">
              <a:buFont typeface="Wingdings" panose="05000000000000000000" pitchFamily="2" charset="2"/>
              <a:buChar char="Ø"/>
            </a:pPr>
            <a:r>
              <a:rPr lang="fr-FR" dirty="0"/>
              <a:t>Les sacrifices d’expiations étaient également nécessaires pour la purification rituelle (</a:t>
            </a:r>
            <a:r>
              <a:rPr lang="fr-FR" dirty="0" err="1"/>
              <a:t>Lév</a:t>
            </a:r>
            <a:r>
              <a:rPr lang="fr-FR" dirty="0"/>
              <a:t>. 12:6-8 &amp; 14:13-17; Nomb.6:11), et le jour des expiations (Lév.16) </a:t>
            </a:r>
          </a:p>
          <a:p>
            <a:r>
              <a:rPr lang="fr-FR" dirty="0"/>
              <a:t> </a:t>
            </a:r>
          </a:p>
          <a:p>
            <a:r>
              <a:rPr lang="fr-FR" dirty="0"/>
              <a:t>	</a:t>
            </a:r>
          </a:p>
          <a:p>
            <a:endParaRPr lang="fr-FR" dirty="0"/>
          </a:p>
        </p:txBody>
      </p:sp>
    </p:spTree>
    <p:extLst>
      <p:ext uri="{BB962C8B-B14F-4D97-AF65-F5344CB8AC3E}">
        <p14:creationId xmlns:p14="http://schemas.microsoft.com/office/powerpoint/2010/main" val="42522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82203"/>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523702" y="551535"/>
            <a:ext cx="4547062" cy="1200329"/>
          </a:xfrm>
          <a:prstGeom prst="rect">
            <a:avLst/>
          </a:prstGeom>
          <a:noFill/>
        </p:spPr>
        <p:txBody>
          <a:bodyPr wrap="square" rtlCol="0">
            <a:spAutoFit/>
          </a:bodyPr>
          <a:lstStyle/>
          <a:p>
            <a:endParaRPr lang="fr-FR" b="1" dirty="0"/>
          </a:p>
          <a:p>
            <a:r>
              <a:rPr lang="fr-FR" b="1" dirty="0"/>
              <a:t>V) LE SACRIFICE DE CULPABILITÉ </a:t>
            </a:r>
          </a:p>
          <a:p>
            <a:r>
              <a:rPr lang="fr-FR" b="1" dirty="0"/>
              <a:t> </a:t>
            </a:r>
            <a:r>
              <a:rPr lang="fr-FR" b="1" dirty="0" err="1"/>
              <a:t>Lév</a:t>
            </a:r>
            <a:r>
              <a:rPr lang="fr-FR" b="1" dirty="0"/>
              <a:t>. 5:14-26, 7:1-6 </a:t>
            </a:r>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49381" y="1628261"/>
            <a:ext cx="11155680" cy="6771084"/>
          </a:xfrm>
          <a:prstGeom prst="rect">
            <a:avLst/>
          </a:prstGeom>
          <a:noFill/>
        </p:spPr>
        <p:txBody>
          <a:bodyPr wrap="square" rtlCol="0">
            <a:spAutoFit/>
          </a:bodyPr>
          <a:lstStyle/>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Le sacrifice de culpabilité (</a:t>
            </a:r>
            <a:r>
              <a:rPr lang="fr-FR" sz="1600" dirty="0" err="1">
                <a:latin typeface="Arial" panose="020B0604020202020204" pitchFamily="34" charset="0"/>
                <a:cs typeface="Arial" panose="020B0604020202020204" pitchFamily="34" charset="0"/>
              </a:rPr>
              <a:t>héb.asham</a:t>
            </a:r>
            <a:r>
              <a:rPr lang="fr-FR" sz="1600" dirty="0">
                <a:latin typeface="Arial" panose="020B0604020202020204" pitchFamily="34" charset="0"/>
                <a:cs typeface="Arial" panose="020B0604020202020204" pitchFamily="34" charset="0"/>
              </a:rPr>
              <a:t>) est un sacrifice d’expiation avec restitution.</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Cependant nous constatons que ce chapitre 5 est divisé en 2 parties , la 1</a:t>
            </a:r>
            <a:r>
              <a:rPr lang="fr-FR" sz="1600" baseline="30000" dirty="0">
                <a:latin typeface="Arial" panose="020B0604020202020204" pitchFamily="34" charset="0"/>
                <a:cs typeface="Arial" panose="020B0604020202020204" pitchFamily="34" charset="0"/>
              </a:rPr>
              <a:t>ère</a:t>
            </a:r>
            <a:r>
              <a:rPr lang="fr-FR" sz="1600" dirty="0">
                <a:latin typeface="Arial" panose="020B0604020202020204" pitchFamily="34" charset="0"/>
                <a:cs typeface="Arial" panose="020B0604020202020204" pitchFamily="34" charset="0"/>
              </a:rPr>
              <a:t> partie commence du 1</a:t>
            </a:r>
            <a:r>
              <a:rPr lang="fr-FR" sz="1600" baseline="30000" dirty="0">
                <a:latin typeface="Arial" panose="020B0604020202020204" pitchFamily="34" charset="0"/>
                <a:cs typeface="Arial" panose="020B0604020202020204" pitchFamily="34" charset="0"/>
              </a:rPr>
              <a:t>er</a:t>
            </a:r>
            <a:r>
              <a:rPr lang="fr-FR" sz="1600" dirty="0">
                <a:latin typeface="Arial" panose="020B0604020202020204" pitchFamily="34" charset="0"/>
                <a:cs typeface="Arial" panose="020B0604020202020204" pitchFamily="34" charset="0"/>
              </a:rPr>
              <a:t> verset au 13</a:t>
            </a:r>
            <a:r>
              <a:rPr lang="fr-FR" sz="1600" baseline="30000" dirty="0">
                <a:latin typeface="Arial" panose="020B0604020202020204" pitchFamily="34" charset="0"/>
                <a:cs typeface="Arial" panose="020B0604020202020204" pitchFamily="34" charset="0"/>
              </a:rPr>
              <a:t>ième</a:t>
            </a: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verset et la 2</a:t>
            </a:r>
            <a:r>
              <a:rPr lang="fr-FR" sz="1600" baseline="30000" dirty="0">
                <a:latin typeface="Arial" panose="020B0604020202020204" pitchFamily="34" charset="0"/>
                <a:cs typeface="Arial" panose="020B0604020202020204" pitchFamily="34" charset="0"/>
              </a:rPr>
              <a:t>ième</a:t>
            </a:r>
            <a:r>
              <a:rPr lang="fr-FR" sz="1600" dirty="0">
                <a:latin typeface="Arial" panose="020B0604020202020204" pitchFamily="34" charset="0"/>
                <a:cs typeface="Arial" panose="020B0604020202020204" pitchFamily="34" charset="0"/>
              </a:rPr>
              <a:t> partie démarre au 14</a:t>
            </a:r>
            <a:r>
              <a:rPr lang="fr-FR" sz="1600" baseline="30000" dirty="0">
                <a:latin typeface="Arial" panose="020B0604020202020204" pitchFamily="34" charset="0"/>
                <a:cs typeface="Arial" panose="020B0604020202020204" pitchFamily="34" charset="0"/>
              </a:rPr>
              <a:t>ième</a:t>
            </a:r>
            <a:r>
              <a:rPr lang="fr-FR" sz="1600" dirty="0">
                <a:latin typeface="Arial" panose="020B0604020202020204" pitchFamily="34" charset="0"/>
                <a:cs typeface="Arial" panose="020B0604020202020204" pitchFamily="34" charset="0"/>
              </a:rPr>
              <a:t> verset jusqu’à la fin du chapitre 5 (c-à-d Au 26</a:t>
            </a:r>
            <a:r>
              <a:rPr lang="fr-FR" sz="1600" baseline="30000" dirty="0">
                <a:latin typeface="Arial" panose="020B0604020202020204" pitchFamily="34" charset="0"/>
                <a:cs typeface="Arial" panose="020B0604020202020204" pitchFamily="34" charset="0"/>
              </a:rPr>
              <a:t>ième</a:t>
            </a:r>
            <a:r>
              <a:rPr lang="fr-FR" sz="1600" dirty="0">
                <a:latin typeface="Arial" panose="020B0604020202020204" pitchFamily="34" charset="0"/>
                <a:cs typeface="Arial" panose="020B0604020202020204" pitchFamily="34" charset="0"/>
              </a:rPr>
              <a:t> verset)</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Dans la 1</a:t>
            </a:r>
            <a:r>
              <a:rPr lang="fr-FR" sz="1600" baseline="30000" dirty="0">
                <a:latin typeface="Arial" panose="020B0604020202020204" pitchFamily="34" charset="0"/>
                <a:cs typeface="Arial" panose="020B0604020202020204" pitchFamily="34" charset="0"/>
              </a:rPr>
              <a:t>ère</a:t>
            </a:r>
            <a:r>
              <a:rPr lang="fr-FR" sz="1600" dirty="0">
                <a:latin typeface="Arial" panose="020B0604020202020204" pitchFamily="34" charset="0"/>
                <a:cs typeface="Arial" panose="020B0604020202020204" pitchFamily="34" charset="0"/>
              </a:rPr>
              <a:t> partie versets 1 à13 décrivent le sacrifice de culpabilité pour certains en général où aucune mention de restitution n’est indiquée. Certains exégèses pensent qu’il s’agit plutôt des autres cas de sacrifices d’expiation.</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Cependant, on reconnaît volontiers que les versets 1 à 13 sont étroitement liés aux 2 sacrifices, d'expiation et  de culpabilité.</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Au lieu de se rapporter aux classes sociales diverses, ces sacrifices concernent différentes sortes de péché, 4 sortes de péchés sont cités qui concernent les péchés involontaires touchant le pécheur DIRECTEMENT (le tort causé pour lui-même) :</a:t>
            </a:r>
          </a:p>
          <a:p>
            <a:pPr marL="1200150" lvl="2"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Le 1</a:t>
            </a:r>
            <a:r>
              <a:rPr lang="fr-FR" sz="1600" baseline="30000" dirty="0">
                <a:latin typeface="Arial" panose="020B0604020202020204" pitchFamily="34" charset="0"/>
                <a:cs typeface="Arial" panose="020B0604020202020204" pitchFamily="34" charset="0"/>
              </a:rPr>
              <a:t>er</a:t>
            </a:r>
            <a:r>
              <a:rPr lang="fr-FR" sz="1600" dirty="0">
                <a:latin typeface="Arial" panose="020B0604020202020204" pitchFamily="34" charset="0"/>
                <a:cs typeface="Arial" panose="020B0604020202020204" pitchFamily="34" charset="0"/>
              </a:rPr>
              <a:t> verset décrit un homme qui a la connaissance d’un crime et qui refuse pourtant de porter témoignage après que le souverain sacrificateur ou juge l’a placé sous serment. </a:t>
            </a:r>
          </a:p>
          <a:p>
            <a:pPr marL="1200150" lvl="2"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Le verset 2 traite de la souillure contracté par un juif s’il touchait un cadavre, même s’il ne le savait pas à ce moment</a:t>
            </a:r>
          </a:p>
          <a:p>
            <a:pPr marL="1200150" lvl="2"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Le verset 3 décrit l’impureté que l’on contractait en touchant une personne qui avait la lèpre, ou une plaie qui suppurait, etc…</a:t>
            </a:r>
          </a:p>
          <a:p>
            <a:pPr marL="1200150" lvl="2"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Au verset 4, il est question de serments prêtés que l’on découvre après coup ne pas pouvoir honorer. </a:t>
            </a:r>
          </a:p>
          <a:p>
            <a:pPr lvl="2"/>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391197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82203"/>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523702" y="551535"/>
            <a:ext cx="4547062" cy="1200329"/>
          </a:xfrm>
          <a:prstGeom prst="rect">
            <a:avLst/>
          </a:prstGeom>
          <a:noFill/>
        </p:spPr>
        <p:txBody>
          <a:bodyPr wrap="square" rtlCol="0">
            <a:spAutoFit/>
          </a:bodyPr>
          <a:lstStyle/>
          <a:p>
            <a:endParaRPr lang="fr-FR" b="1" dirty="0"/>
          </a:p>
          <a:p>
            <a:r>
              <a:rPr lang="fr-FR" b="1" dirty="0"/>
              <a:t>V) LE SACRIFICE DE CULPABILITÉ (Suite) </a:t>
            </a:r>
          </a:p>
          <a:p>
            <a:r>
              <a:rPr lang="fr-FR" b="1" dirty="0"/>
              <a:t> </a:t>
            </a:r>
            <a:r>
              <a:rPr lang="fr-FR" b="1" dirty="0" err="1"/>
              <a:t>Lév</a:t>
            </a:r>
            <a:r>
              <a:rPr lang="fr-FR" b="1" dirty="0"/>
              <a:t>. 5:14-26, 7:1-6 </a:t>
            </a:r>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49381" y="1628261"/>
            <a:ext cx="11155680" cy="6524863"/>
          </a:xfrm>
          <a:prstGeom prst="rect">
            <a:avLst/>
          </a:prstGeom>
          <a:noFill/>
        </p:spPr>
        <p:txBody>
          <a:bodyPr wrap="square" rtlCol="0">
            <a:spAutoFit/>
          </a:bodyPr>
          <a:lstStyle/>
          <a:p>
            <a:r>
              <a:rPr lang="fr-FR" sz="1600" b="1" u="sng" dirty="0">
                <a:latin typeface="Arial" panose="020B0604020202020204" pitchFamily="34" charset="0"/>
                <a:cs typeface="Arial" panose="020B0604020202020204" pitchFamily="34" charset="0"/>
              </a:rPr>
              <a:t>Le sacrifice lui-même </a:t>
            </a:r>
            <a:r>
              <a:rPr lang="fr-FR" sz="1600" dirty="0">
                <a:latin typeface="Arial" panose="020B0604020202020204" pitchFamily="34" charset="0"/>
                <a:cs typeface="Arial" panose="020B0604020202020204" pitchFamily="34" charset="0"/>
              </a:rPr>
              <a:t>:</a:t>
            </a:r>
          </a:p>
          <a:p>
            <a:r>
              <a:rPr lang="fr-FR" sz="1600" dirty="0">
                <a:latin typeface="Arial" panose="020B0604020202020204" pitchFamily="34" charset="0"/>
                <a:cs typeface="Arial" panose="020B0604020202020204" pitchFamily="34" charset="0"/>
              </a:rPr>
              <a:t>    </a:t>
            </a:r>
          </a:p>
          <a:p>
            <a:r>
              <a:rPr lang="fr-FR" sz="1600" dirty="0">
                <a:latin typeface="Arial" panose="020B0604020202020204" pitchFamily="34" charset="0"/>
                <a:cs typeface="Arial" panose="020B0604020202020204" pitchFamily="34" charset="0"/>
              </a:rPr>
              <a:t>Les 3 sortes de sacrifices pour ces péchés dépendaient de solvabilité de celui qui offrait le sacrifice :</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 Une brebis ou une chèvre comme victime expiatoire (verset 6)</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 Deux tourterelles ou deux pigeons : l’un comme victime, l’autre comme holocauste (verset 7)</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 Un dixième d’épha de fleur de farine sans huile ni d’encens (verset 11) =) cela mettait le sacrifice d’expiation à 	   la portée du plus pauvre.</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Au versets 11 à 13 une question se pose cependant : « comment une offrande de farine peut-</a:t>
            </a:r>
            <a:r>
              <a:rPr lang="fr-FR" sz="1600" dirty="0" err="1">
                <a:latin typeface="Arial" panose="020B0604020202020204" pitchFamily="34" charset="0"/>
                <a:cs typeface="Arial" panose="020B0604020202020204" pitchFamily="34" charset="0"/>
              </a:rPr>
              <a:t>elleservir</a:t>
            </a:r>
            <a:r>
              <a:rPr lang="fr-FR" sz="1600" dirty="0">
                <a:latin typeface="Arial" panose="020B0604020202020204" pitchFamily="34" charset="0"/>
                <a:cs typeface="Arial" panose="020B0604020202020204" pitchFamily="34" charset="0"/>
              </a:rPr>
              <a:t> de 	sacrifice d’expiation pour le péché alors que nous savons que sans effusion de sang il n’y a pas de pardon 	(Héb.9:22) ?</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En fait, on offrait une offrande de farine sur l’autel (où se trouvait du sang) et cela donnait à ce sacrifice la 	valeur d’un sacrifice sanglant. </a:t>
            </a:r>
          </a:p>
          <a:p>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p>
            <a:pPr lvl="2"/>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422042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82203"/>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523702" y="551535"/>
            <a:ext cx="4547062" cy="1200329"/>
          </a:xfrm>
          <a:prstGeom prst="rect">
            <a:avLst/>
          </a:prstGeom>
          <a:noFill/>
        </p:spPr>
        <p:txBody>
          <a:bodyPr wrap="square" rtlCol="0">
            <a:spAutoFit/>
          </a:bodyPr>
          <a:lstStyle/>
          <a:p>
            <a:endParaRPr lang="fr-FR" b="1" dirty="0"/>
          </a:p>
          <a:p>
            <a:r>
              <a:rPr lang="fr-FR" b="1" dirty="0"/>
              <a:t>V) LE SACRIFICE DE CULPABILITÉ (Suite) </a:t>
            </a:r>
          </a:p>
          <a:p>
            <a:r>
              <a:rPr lang="fr-FR" b="1" dirty="0"/>
              <a:t> </a:t>
            </a:r>
            <a:r>
              <a:rPr lang="fr-FR" b="1" dirty="0" err="1"/>
              <a:t>Lév</a:t>
            </a:r>
            <a:r>
              <a:rPr lang="fr-FR" b="1" dirty="0"/>
              <a:t>. 5:14-26, 7:1-6 </a:t>
            </a:r>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49381" y="1628261"/>
            <a:ext cx="11155680" cy="4555093"/>
          </a:xfrm>
          <a:prstGeom prst="rect">
            <a:avLst/>
          </a:prstGeom>
          <a:noFill/>
        </p:spPr>
        <p:txBody>
          <a:bodyPr wrap="square" rtlCol="0">
            <a:spAutoFit/>
          </a:bodyPr>
          <a:lstStyle/>
          <a:p>
            <a:r>
              <a:rPr lang="fr-FR" sz="1600" b="1" u="sng" dirty="0">
                <a:latin typeface="Arial" panose="020B0604020202020204" pitchFamily="34" charset="0"/>
                <a:cs typeface="Arial" panose="020B0604020202020204" pitchFamily="34" charset="0"/>
              </a:rPr>
              <a:t>Les devoirs du sacrificateur </a:t>
            </a:r>
            <a:r>
              <a:rPr lang="fr-FR" sz="1600" dirty="0">
                <a:latin typeface="Arial" panose="020B0604020202020204" pitchFamily="34" charset="0"/>
                <a:cs typeface="Arial" panose="020B0604020202020204" pitchFamily="34" charset="0"/>
              </a:rPr>
              <a:t>:</a:t>
            </a:r>
          </a:p>
          <a:p>
            <a:endParaRPr lang="fr-FR"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Dans le cas d’une brebis ou d’une chèvre , il l’offrait selon les instructions pour un sacrifice d’expiation données au chapitre 4.</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Si le sacrifice se composait de deux oiseaux, il en offrait un d’abord comme victime expiatoire , lui ouvrait la tête , en faisait l’aspersion du sang sur un côté de l’autel et répandait le reste du sang au pied de l’autel ( v. 8 &amp; 9)C</a:t>
            </a:r>
          </a:p>
          <a:p>
            <a:r>
              <a:rPr lang="fr-FR" sz="1600" dirty="0">
                <a:latin typeface="Arial" panose="020B0604020202020204" pitchFamily="34" charset="0"/>
                <a:cs typeface="Arial" panose="020B0604020202020204" pitchFamily="34" charset="0"/>
              </a:rPr>
              <a:t>     Il offrait ensuite l’autre oiseau comme holocauste, le brûlait en entier sur l’autel d’airain (verset 10) </a:t>
            </a:r>
          </a:p>
          <a:p>
            <a:r>
              <a:rPr lang="fr-FR" sz="1600" dirty="0">
                <a:latin typeface="Arial" panose="020B0604020202020204" pitchFamily="34" charset="0"/>
                <a:cs typeface="Arial" panose="020B0604020202020204" pitchFamily="34" charset="0"/>
              </a:rPr>
              <a:t>     </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Si l’offrande était de fleur de farine, le sacrificateur en prenait une poignée et la brûlait sur l’autel des holocaustes, il la brûlait sur les autres sacrifices qui comportait l’effusion de sang, et il lui donnait ainsi le caractère d’un sacrifice d’expiation (verset 2).</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348412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82203"/>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523702" y="551535"/>
            <a:ext cx="4547062" cy="1200329"/>
          </a:xfrm>
          <a:prstGeom prst="rect">
            <a:avLst/>
          </a:prstGeom>
          <a:noFill/>
        </p:spPr>
        <p:txBody>
          <a:bodyPr wrap="square" rtlCol="0">
            <a:spAutoFit/>
          </a:bodyPr>
          <a:lstStyle/>
          <a:p>
            <a:endParaRPr lang="fr-FR" b="1" dirty="0"/>
          </a:p>
          <a:p>
            <a:r>
              <a:rPr lang="fr-FR" b="1" dirty="0"/>
              <a:t>V) LE SACRIFICE DE CULPABILITÉ (Suite) </a:t>
            </a:r>
          </a:p>
          <a:p>
            <a:r>
              <a:rPr lang="fr-FR" b="1" dirty="0"/>
              <a:t> </a:t>
            </a:r>
            <a:r>
              <a:rPr lang="fr-FR" b="1" dirty="0" err="1"/>
              <a:t>Lév</a:t>
            </a:r>
            <a:r>
              <a:rPr lang="fr-FR" b="1" dirty="0"/>
              <a:t>. 5:14-26, 7:1-6 </a:t>
            </a:r>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49381" y="1628261"/>
            <a:ext cx="11155680" cy="6278642"/>
          </a:xfrm>
          <a:prstGeom prst="rect">
            <a:avLst/>
          </a:prstGeom>
          <a:noFill/>
        </p:spPr>
        <p:txBody>
          <a:bodyPr wrap="square" rtlCol="0">
            <a:spAutoFit/>
          </a:bodyPr>
          <a:lstStyle/>
          <a:p>
            <a:r>
              <a:rPr lang="fr-FR" sz="1600" b="1" u="sng" dirty="0">
                <a:latin typeface="Arial" panose="020B0604020202020204" pitchFamily="34" charset="0"/>
                <a:cs typeface="Arial" panose="020B0604020202020204" pitchFamily="34" charset="0"/>
              </a:rPr>
              <a:t>Le sacrifice de culpabilité Lév.5:14-26) </a:t>
            </a:r>
            <a:r>
              <a:rPr lang="fr-FR" sz="1600" dirty="0">
                <a:latin typeface="Arial" panose="020B0604020202020204" pitchFamily="34" charset="0"/>
                <a:cs typeface="Arial" panose="020B0604020202020204" pitchFamily="34" charset="0"/>
              </a:rPr>
              <a:t>:</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La caractéristique de ce sacrifice de culpabilité est qu’il fallait faire restitution pour le péché commis avant de présenter la victime devant l’Eternel .</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Plusieurs sortes de péché exigeaient un sacrifice :</a:t>
            </a: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1) Une offense contre Dieu :</a:t>
            </a:r>
          </a:p>
          <a:p>
            <a:r>
              <a:rPr lang="fr-FR" sz="1600" dirty="0">
                <a:latin typeface="Arial" panose="020B0604020202020204" pitchFamily="34" charset="0"/>
                <a:cs typeface="Arial" panose="020B0604020202020204" pitchFamily="34" charset="0"/>
              </a:rPr>
              <a:t>	Refuser à l’Éternel ce qui lui appartenait à juste titre : </a:t>
            </a:r>
          </a:p>
          <a:p>
            <a:r>
              <a:rPr lang="fr-FR" sz="1600" dirty="0">
                <a:latin typeface="Arial" panose="020B0604020202020204" pitchFamily="34" charset="0"/>
                <a:cs typeface="Arial" panose="020B0604020202020204" pitchFamily="34" charset="0"/>
              </a:rPr>
              <a:t>	* la dîme et les offrandes, la consécration des prémices ou 	du 1</a:t>
            </a:r>
            <a:r>
              <a:rPr lang="fr-FR" sz="1600" baseline="30000" dirty="0">
                <a:latin typeface="Arial" panose="020B0604020202020204" pitchFamily="34" charset="0"/>
                <a:cs typeface="Arial" panose="020B0604020202020204" pitchFamily="34" charset="0"/>
              </a:rPr>
              <a:t>er</a:t>
            </a:r>
            <a:r>
              <a:rPr lang="fr-FR" sz="1600" dirty="0">
                <a:latin typeface="Arial" panose="020B0604020202020204" pitchFamily="34" charset="0"/>
                <a:cs typeface="Arial" panose="020B0604020202020204" pitchFamily="34" charset="0"/>
              </a:rPr>
              <a:t> né (versets 5:5)</a:t>
            </a:r>
          </a:p>
          <a:p>
            <a:r>
              <a:rPr lang="fr-FR" sz="1600" dirty="0">
                <a:latin typeface="Arial" panose="020B0604020202020204" pitchFamily="34" charset="0"/>
                <a:cs typeface="Arial" panose="020B0604020202020204" pitchFamily="34" charset="0"/>
              </a:rPr>
              <a:t>	* Commettre un acte interdit par l’Éternel sans le savoir (v.5:17) exigeait vraisemblablement la restitution	* Dans les cas où il n’était pas possible de savoir s’il avait fait tort à un autre, l’Israélite pieux et scrupuleux, 	voudrait quand même offrir un sacrifice de culpabilité.</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2) Une offense contre l’homme :	</a:t>
            </a:r>
          </a:p>
          <a:p>
            <a:r>
              <a:rPr lang="fr-FR" sz="1600" dirty="0">
                <a:latin typeface="Arial" panose="020B0604020202020204" pitchFamily="34" charset="0"/>
                <a:cs typeface="Arial" panose="020B0604020202020204" pitchFamily="34" charset="0"/>
              </a:rPr>
              <a:t>	* Mentir à son prochain au sujet d’un dépôt, d’un marché, d’un vol ou de la fraude (versets 5:21).</a:t>
            </a:r>
          </a:p>
          <a:p>
            <a:r>
              <a:rPr lang="fr-FR" sz="1600" dirty="0">
                <a:latin typeface="Arial" panose="020B0604020202020204" pitchFamily="34" charset="0"/>
                <a:cs typeface="Arial" panose="020B0604020202020204" pitchFamily="34" charset="0"/>
              </a:rPr>
              <a:t>	* Trouver un objet perdu et faire un faux serment à ce sujet (versets 5:22).</a:t>
            </a:r>
          </a:p>
          <a:p>
            <a:r>
              <a:rPr lang="fr-FR" sz="1600" dirty="0">
                <a:latin typeface="Arial" panose="020B0604020202020204" pitchFamily="34" charset="0"/>
                <a:cs typeface="Arial" panose="020B0604020202020204" pitchFamily="34" charset="0"/>
              </a:rPr>
              <a:t>	* Il fallait aussi un sacrifice de culpabilité dans les cas de relations immorales avec une esclave qui était fiancée 	(Lév.19:20-22).</a:t>
            </a:r>
          </a:p>
          <a:p>
            <a:r>
              <a:rPr lang="fr-FR" sz="1600" dirty="0">
                <a:latin typeface="Arial" panose="020B0604020202020204" pitchFamily="34" charset="0"/>
                <a:cs typeface="Arial" panose="020B0604020202020204" pitchFamily="34" charset="0"/>
              </a:rPr>
              <a:t>	La purification d’un lépreux (Lév.14:12)</a:t>
            </a:r>
          </a:p>
          <a:p>
            <a:r>
              <a:rPr lang="fr-FR" sz="1600" dirty="0">
                <a:latin typeface="Arial" panose="020B0604020202020204" pitchFamily="34" charset="0"/>
                <a:cs typeface="Arial" panose="020B0604020202020204" pitchFamily="34" charset="0"/>
              </a:rPr>
              <a:t>	La souillure d’un Naziréen (No.6:6-12)</a:t>
            </a:r>
          </a:p>
          <a:p>
            <a:r>
              <a:rPr lang="fr-FR" sz="1600" dirty="0">
                <a:latin typeface="Arial" panose="020B0604020202020204" pitchFamily="34" charset="0"/>
                <a:cs typeface="Arial" panose="020B0604020202020204" pitchFamily="34" charset="0"/>
              </a:rPr>
              <a:t>			</a:t>
            </a: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143319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82203"/>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523702" y="551535"/>
            <a:ext cx="4547062" cy="1200329"/>
          </a:xfrm>
          <a:prstGeom prst="rect">
            <a:avLst/>
          </a:prstGeom>
          <a:noFill/>
        </p:spPr>
        <p:txBody>
          <a:bodyPr wrap="square" rtlCol="0">
            <a:spAutoFit/>
          </a:bodyPr>
          <a:lstStyle/>
          <a:p>
            <a:endParaRPr lang="fr-FR" b="1" dirty="0"/>
          </a:p>
          <a:p>
            <a:r>
              <a:rPr lang="fr-FR" b="1" dirty="0"/>
              <a:t>V) LE SACRIFICE DE CULPABILITÉ (Suite) </a:t>
            </a:r>
          </a:p>
          <a:p>
            <a:r>
              <a:rPr lang="fr-FR" b="1" dirty="0"/>
              <a:t> </a:t>
            </a:r>
            <a:r>
              <a:rPr lang="fr-FR" b="1" dirty="0" err="1"/>
              <a:t>Lév</a:t>
            </a:r>
            <a:r>
              <a:rPr lang="fr-FR" b="1" dirty="0"/>
              <a:t>. 5:14-26, 7:1-6 </a:t>
            </a:r>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49381" y="1628261"/>
            <a:ext cx="11155680" cy="9725739"/>
          </a:xfrm>
          <a:prstGeom prst="rect">
            <a:avLst/>
          </a:prstGeom>
          <a:noFill/>
        </p:spPr>
        <p:txBody>
          <a:bodyPr wrap="square" rtlCol="0">
            <a:spAutoFit/>
          </a:bodyPr>
          <a:lstStyle/>
          <a:p>
            <a:r>
              <a:rPr lang="fr-FR" sz="1600" b="1" u="sng" dirty="0">
                <a:latin typeface="Arial" panose="020B0604020202020204" pitchFamily="34" charset="0"/>
                <a:cs typeface="Arial" panose="020B0604020202020204" pitchFamily="34" charset="0"/>
              </a:rPr>
              <a:t>Le sacrifice lui-même </a:t>
            </a:r>
            <a:r>
              <a:rPr lang="fr-FR" sz="1600" dirty="0">
                <a:latin typeface="Arial" panose="020B0604020202020204" pitchFamily="34" charset="0"/>
                <a:cs typeface="Arial" panose="020B0604020202020204" pitchFamily="34" charset="0"/>
              </a:rPr>
              <a:t>:</a:t>
            </a:r>
          </a:p>
          <a:p>
            <a:r>
              <a:rPr lang="fr-FR" sz="1600" dirty="0">
                <a:latin typeface="Arial" panose="020B0604020202020204" pitchFamily="34" charset="0"/>
                <a:cs typeface="Arial" panose="020B0604020202020204" pitchFamily="34" charset="0"/>
              </a:rPr>
              <a:t>    </a:t>
            </a:r>
          </a:p>
          <a:p>
            <a:r>
              <a:rPr lang="fr-FR" sz="1600" dirty="0">
                <a:latin typeface="Arial" panose="020B0604020202020204" pitchFamily="34" charset="0"/>
                <a:cs typeface="Arial" panose="020B0604020202020204" pitchFamily="34" charset="0"/>
              </a:rPr>
              <a:t>	* Un bélier sans défaut  (verset 5,18,25) dans le cas d’un lépreux (Lév.14:12) ou d’une personne qui faisait vœu 	de naziréat (No.6:12)</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 Un agneau</a:t>
            </a:r>
          </a:p>
          <a:p>
            <a:endParaRPr lang="fr-FR" sz="1600" dirty="0">
              <a:latin typeface="Arial" panose="020B0604020202020204" pitchFamily="34" charset="0"/>
              <a:cs typeface="Arial" panose="020B0604020202020204" pitchFamily="34" charset="0"/>
            </a:endParaRPr>
          </a:p>
          <a:p>
            <a:r>
              <a:rPr lang="fr-FR" sz="1600" b="1" u="sng" dirty="0">
                <a:latin typeface="Arial" panose="020B0604020202020204" pitchFamily="34" charset="0"/>
                <a:cs typeface="Arial" panose="020B0604020202020204" pitchFamily="34" charset="0"/>
              </a:rPr>
              <a:t>Le devoir de celui qui faisait le sacrifice</a:t>
            </a:r>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1) Une offense contre Dieu :</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 Il apportait au sacrificateur la restitution, plus 20% </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 Ensuite, il apportait l’animal au sacrificateur à l’entrée du parvis de la tente d’assignation, le présentait à 	l’Éternel, plaçait sa main sur la tête de l’animal et l’égorgeait.</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 Il enlevait aussi la graisse qui couvrait les entrailles, les rognons et le grand lobe de foie.</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Il fallait suivre la même procédure dans la cas d’une offense contre son prochain.</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Dans les 2 cas, celui qui faisait le sacrifice devait payer une pénalité de 20%, ce qui lui rappelait que le péché coûte cher et n’est pas profitable</a:t>
            </a:r>
          </a:p>
          <a:p>
            <a:endParaRPr lang="fr-FR"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Au versets 11 à 13 une question se pose cependant : « comment une offrande de farine peut-</a:t>
            </a:r>
            <a:r>
              <a:rPr lang="fr-FR" sz="1600" dirty="0" err="1">
                <a:latin typeface="Arial" panose="020B0604020202020204" pitchFamily="34" charset="0"/>
                <a:cs typeface="Arial" panose="020B0604020202020204" pitchFamily="34" charset="0"/>
              </a:rPr>
              <a:t>elleservir</a:t>
            </a:r>
            <a:r>
              <a:rPr lang="fr-FR" sz="1600" dirty="0">
                <a:latin typeface="Arial" panose="020B0604020202020204" pitchFamily="34" charset="0"/>
                <a:cs typeface="Arial" panose="020B0604020202020204" pitchFamily="34" charset="0"/>
              </a:rPr>
              <a:t> de 	sacrifice d’expiation pour le péché alors que nous savons que sans effusion de sang il n’y a pas de pardon 	(Héb.9:22) ?</a:t>
            </a:r>
          </a:p>
          <a:p>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En fait, on offrait une offrande de farine sur l’autel (où se trouvait du sang) et cela donnait à ce sacrifice la 	valeur d’un sacrifice sanglant. </a:t>
            </a:r>
          </a:p>
          <a:p>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p>
            <a:pPr lvl="2"/>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	</a:t>
            </a:r>
          </a:p>
          <a:p>
            <a:endParaRPr lang="fr-FR" sz="1600" dirty="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255945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82203"/>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523702" y="551535"/>
            <a:ext cx="4547062" cy="1200329"/>
          </a:xfrm>
          <a:prstGeom prst="rect">
            <a:avLst/>
          </a:prstGeom>
          <a:noFill/>
        </p:spPr>
        <p:txBody>
          <a:bodyPr wrap="square" rtlCol="0">
            <a:spAutoFit/>
          </a:bodyPr>
          <a:lstStyle/>
          <a:p>
            <a:endParaRPr lang="fr-FR" b="1" dirty="0"/>
          </a:p>
          <a:p>
            <a:r>
              <a:rPr lang="fr-FR" b="1" dirty="0"/>
              <a:t>V) LE SACRIFICE DE CULPABILITÉ (Suite) </a:t>
            </a:r>
          </a:p>
          <a:p>
            <a:r>
              <a:rPr lang="fr-FR" b="1" dirty="0"/>
              <a:t> </a:t>
            </a:r>
            <a:r>
              <a:rPr lang="fr-FR" b="1" dirty="0" err="1"/>
              <a:t>Lév</a:t>
            </a:r>
            <a:r>
              <a:rPr lang="fr-FR" b="1" dirty="0"/>
              <a:t>. 5:14-26, 7:1-6 </a:t>
            </a:r>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49381" y="1628261"/>
            <a:ext cx="11155680" cy="4801314"/>
          </a:xfrm>
          <a:prstGeom prst="rect">
            <a:avLst/>
          </a:prstGeom>
          <a:noFill/>
        </p:spPr>
        <p:txBody>
          <a:bodyPr wrap="square" rtlCol="0">
            <a:spAutoFit/>
          </a:bodyPr>
          <a:lstStyle/>
          <a:p>
            <a:r>
              <a:rPr lang="fr-FR" sz="1600" b="1" u="sng" dirty="0">
                <a:latin typeface="Arial" panose="020B0604020202020204" pitchFamily="34" charset="0"/>
                <a:cs typeface="Arial" panose="020B0604020202020204" pitchFamily="34" charset="0"/>
              </a:rPr>
              <a:t>Les devoirs du sacrificateur </a:t>
            </a:r>
            <a:r>
              <a:rPr lang="fr-FR" sz="1600" dirty="0">
                <a:latin typeface="Arial" panose="020B0604020202020204" pitchFamily="34" charset="0"/>
                <a:cs typeface="Arial" panose="020B0604020202020204" pitchFamily="34" charset="0"/>
              </a:rPr>
              <a:t>:</a:t>
            </a:r>
          </a:p>
          <a:p>
            <a:endParaRPr lang="fr-FR"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Il faisait l’aspersion du sang autour de l’autel des holocauste (Lév.7:2); ensuite, il brûlait sur l’autel la graisse, la graisse qui couvrait les flancs, les rognons, et le grand lobe du foie (Lév.7:3-4) </a:t>
            </a:r>
          </a:p>
          <a:p>
            <a:endParaRPr lang="fr-FR" sz="1600" dirty="0">
              <a:latin typeface="Arial" panose="020B0604020202020204" pitchFamily="34" charset="0"/>
              <a:cs typeface="Arial" panose="020B0604020202020204" pitchFamily="34" charset="0"/>
            </a:endParaRPr>
          </a:p>
          <a:p>
            <a:r>
              <a:rPr lang="fr-FR" sz="1600" b="1" u="sng" dirty="0">
                <a:latin typeface="Arial" panose="020B0604020202020204" pitchFamily="34" charset="0"/>
                <a:cs typeface="Arial" panose="020B0604020202020204" pitchFamily="34" charset="0"/>
              </a:rPr>
              <a:t>La Distribution de sacrifice : </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La portion de l’Éternel était celle brûlée sur l’autel (Lév.7:5)</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Le sacrificateur qui offrait le sacrifice recevait la peau du bélier (Lév.7:8)</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Tous les sacrificateurs partageaient la viande de l’animal comme nourriture (Lév.7:6)</a:t>
            </a:r>
          </a:p>
          <a:p>
            <a:pPr marL="285750" indent="-285750">
              <a:buFont typeface="Wingdings" panose="05000000000000000000" pitchFamily="2" charset="2"/>
              <a:buChar char="Ø"/>
            </a:pPr>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Celui qui donnait le sacrifice ne recevait aucune partie des sacrifices d’expiation ou de culpabilité.</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Comme il est déjà mentionné ci-dessus, quiconque apportait un sacrifice de culpabilité cherchait à faire réparation auprès de quelqu’un à qui l’un de ses actes avait causé une perte ou des dommages.</a:t>
            </a:r>
          </a:p>
          <a:p>
            <a:pPr marL="285750" indent="-285750">
              <a:buFont typeface="Wingdings" panose="05000000000000000000" pitchFamily="2" charset="2"/>
              <a:buChar char="Ø"/>
            </a:pPr>
            <a:endParaRPr lang="fr-FR" dirty="0"/>
          </a:p>
        </p:txBody>
      </p:sp>
    </p:spTree>
    <p:extLst>
      <p:ext uri="{BB962C8B-B14F-4D97-AF65-F5344CB8AC3E}">
        <p14:creationId xmlns:p14="http://schemas.microsoft.com/office/powerpoint/2010/main" val="150251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268D60-28D3-F8D9-9CC8-3C35C56FBC04}"/>
              </a:ext>
            </a:extLst>
          </p:cNvPr>
          <p:cNvSpPr txBox="1"/>
          <p:nvPr/>
        </p:nvSpPr>
        <p:spPr>
          <a:xfrm>
            <a:off x="4003272" y="182203"/>
            <a:ext cx="4185456" cy="369332"/>
          </a:xfrm>
          <a:prstGeom prst="rect">
            <a:avLst/>
          </a:prstGeom>
          <a:noFill/>
        </p:spPr>
        <p:txBody>
          <a:bodyPr wrap="square" rtlCol="0">
            <a:spAutoFit/>
          </a:bodyPr>
          <a:lstStyle/>
          <a:p>
            <a:pPr algn="ctr"/>
            <a:r>
              <a:rPr lang="fr-FR" b="1" dirty="0"/>
              <a:t>LES SACRIFICES DE L’ANCIEN TESTAMENT</a:t>
            </a:r>
            <a:endParaRPr lang="fr-FR" dirty="0"/>
          </a:p>
        </p:txBody>
      </p:sp>
      <p:sp>
        <p:nvSpPr>
          <p:cNvPr id="2" name="ZoneTexte 1">
            <a:extLst>
              <a:ext uri="{FF2B5EF4-FFF2-40B4-BE49-F238E27FC236}">
                <a16:creationId xmlns:a16="http://schemas.microsoft.com/office/drawing/2014/main" id="{B2484F2A-CD3C-508B-5045-328EBB25ACF3}"/>
              </a:ext>
            </a:extLst>
          </p:cNvPr>
          <p:cNvSpPr txBox="1"/>
          <p:nvPr/>
        </p:nvSpPr>
        <p:spPr>
          <a:xfrm>
            <a:off x="523702" y="551535"/>
            <a:ext cx="4547062" cy="1200329"/>
          </a:xfrm>
          <a:prstGeom prst="rect">
            <a:avLst/>
          </a:prstGeom>
          <a:noFill/>
        </p:spPr>
        <p:txBody>
          <a:bodyPr wrap="square" rtlCol="0">
            <a:spAutoFit/>
          </a:bodyPr>
          <a:lstStyle/>
          <a:p>
            <a:endParaRPr lang="fr-FR" b="1" dirty="0"/>
          </a:p>
          <a:p>
            <a:r>
              <a:rPr lang="fr-FR" b="1" dirty="0"/>
              <a:t>V) LE SACRIFICE DE CULPABILITÉ (Suite) </a:t>
            </a:r>
          </a:p>
          <a:p>
            <a:r>
              <a:rPr lang="fr-FR" b="1" dirty="0"/>
              <a:t> </a:t>
            </a:r>
            <a:r>
              <a:rPr lang="fr-FR" b="1" dirty="0" err="1"/>
              <a:t>Lév</a:t>
            </a:r>
            <a:r>
              <a:rPr lang="fr-FR" b="1" dirty="0"/>
              <a:t>. 5:14-26, 7:1-6 </a:t>
            </a:r>
          </a:p>
          <a:p>
            <a:endParaRPr lang="fr-FR" b="1" dirty="0"/>
          </a:p>
        </p:txBody>
      </p:sp>
      <p:sp>
        <p:nvSpPr>
          <p:cNvPr id="3" name="ZoneTexte 2">
            <a:extLst>
              <a:ext uri="{FF2B5EF4-FFF2-40B4-BE49-F238E27FC236}">
                <a16:creationId xmlns:a16="http://schemas.microsoft.com/office/drawing/2014/main" id="{E3D42E0C-342B-DD5C-E605-585F7EE14211}"/>
              </a:ext>
            </a:extLst>
          </p:cNvPr>
          <p:cNvSpPr txBox="1"/>
          <p:nvPr/>
        </p:nvSpPr>
        <p:spPr>
          <a:xfrm>
            <a:off x="249381" y="1628261"/>
            <a:ext cx="11155680" cy="4801314"/>
          </a:xfrm>
          <a:prstGeom prst="rect">
            <a:avLst/>
          </a:prstGeom>
          <a:noFill/>
        </p:spPr>
        <p:txBody>
          <a:bodyPr wrap="square" rtlCol="0">
            <a:spAutoFit/>
          </a:bodyPr>
          <a:lstStyle/>
          <a:p>
            <a:r>
              <a:rPr lang="fr-FR" sz="1600" b="1" u="sng" dirty="0">
                <a:latin typeface="Arial" panose="020B0604020202020204" pitchFamily="34" charset="0"/>
                <a:cs typeface="Arial" panose="020B0604020202020204" pitchFamily="34" charset="0"/>
              </a:rPr>
              <a:t>Préfiguration de l’œuvre de Christ </a:t>
            </a:r>
            <a:r>
              <a:rPr lang="fr-FR" sz="1600" dirty="0">
                <a:latin typeface="Arial" panose="020B0604020202020204" pitchFamily="34" charset="0"/>
                <a:cs typeface="Arial" panose="020B0604020202020204" pitchFamily="34" charset="0"/>
              </a:rPr>
              <a:t>:</a:t>
            </a:r>
          </a:p>
          <a:p>
            <a:endParaRPr lang="fr-FR"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Symboliquement, le sacrifice de culpabilité avec restitution préfigure l’œuvre de Christ en ce qu’il restituait ce qu’il n’avait pas dérobé (Ps 69:5b)</a:t>
            </a:r>
          </a:p>
          <a:p>
            <a:r>
              <a:rPr lang="fr-FR" sz="1600" dirty="0">
                <a:latin typeface="Arial" panose="020B0604020202020204" pitchFamily="34" charset="0"/>
                <a:cs typeface="Arial" panose="020B0604020202020204" pitchFamily="34" charset="0"/>
              </a:rPr>
              <a:t>     Le péché de l’homme dérobait à Dieu le service, l’adoration, l’obéissance et la gloire.</a:t>
            </a:r>
          </a:p>
          <a:p>
            <a:r>
              <a:rPr lang="fr-FR" sz="1600" dirty="0">
                <a:latin typeface="Arial" panose="020B0604020202020204" pitchFamily="34" charset="0"/>
                <a:cs typeface="Arial" panose="020B0604020202020204" pitchFamily="34" charset="0"/>
              </a:rPr>
              <a:t>     L’homme lui-même étant privé de vie, de paix, de bonheur et de la communion avec Dieu.</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En tant que notre sacrifice de culpabilité, le Seigneur Jésus a fait plus que restituer ce que le péché de l’homme avait dérobé, il y ajouta encore davantage, car Dieu a reçu plus de gloire par l’entremise de l’œuvre accomplie par Christ que si le péché n’était jamais entré dans le monde.</a:t>
            </a:r>
          </a:p>
          <a:p>
            <a:pPr marL="285750" indent="-285750">
              <a:buFont typeface="Wingdings" panose="05000000000000000000" pitchFamily="2" charset="2"/>
              <a:buChar char="Ø"/>
            </a:pPr>
            <a:r>
              <a:rPr lang="fr-FR" sz="1600" dirty="0">
                <a:latin typeface="Arial" panose="020B0604020202020204" pitchFamily="34" charset="0"/>
                <a:cs typeface="Arial" panose="020B0604020202020204" pitchFamily="34" charset="0"/>
              </a:rPr>
              <a:t>Et nous sommes dans une meilleur position en Christ que nous n’aurions jamais pu être en Adam non déchu.</a:t>
            </a:r>
          </a:p>
          <a:p>
            <a:endParaRPr lang="fr-FR" sz="1600" dirty="0">
              <a:latin typeface="Arial" panose="020B0604020202020204" pitchFamily="34" charset="0"/>
              <a:cs typeface="Arial" panose="020B0604020202020204" pitchFamily="34" charset="0"/>
            </a:endParaRPr>
          </a:p>
          <a:p>
            <a:r>
              <a:rPr lang="fr-FR" sz="1600" b="1" dirty="0">
                <a:latin typeface="Arial" panose="020B0604020202020204" pitchFamily="34" charset="0"/>
                <a:cs typeface="Arial" panose="020B0604020202020204" pitchFamily="34" charset="0"/>
              </a:rPr>
              <a:t> Psaume 69:4-5</a:t>
            </a:r>
          </a:p>
          <a:p>
            <a:r>
              <a:rPr lang="fr-FR" sz="1600" dirty="0">
                <a:latin typeface="Arial" panose="020B0604020202020204" pitchFamily="34" charset="0"/>
                <a:cs typeface="Arial" panose="020B0604020202020204" pitchFamily="34" charset="0"/>
              </a:rPr>
              <a:t>…4Ils sont plus nombreux que les cheveux de ma tête, Ceux qui me haïssent sans cause; Ils sont puissants, ceux qui veulent me perdre, Qui sont à tort mes ennemis. Ce que je n'ai pas dérobé, il faut que je le restitue. 5O Dieu! tu connais ma folie, Et mes fautes ne te sont point cachées. 6Que ceux qui espèrent en toi ne soient pas confus à cause de moi, Seigneur, Eternel des armées! Que ceux qui te cherchent ne soient pas dans la honte à cause de moi, Dieu d'Israël!…</a:t>
            </a:r>
          </a:p>
          <a:p>
            <a:endParaRPr lang="fr-FR"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fr-FR" dirty="0"/>
          </a:p>
        </p:txBody>
      </p:sp>
    </p:spTree>
    <p:extLst>
      <p:ext uri="{BB962C8B-B14F-4D97-AF65-F5344CB8AC3E}">
        <p14:creationId xmlns:p14="http://schemas.microsoft.com/office/powerpoint/2010/main" val="161833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E519310-9A8C-C2CD-61A9-CA8CB8554A25}"/>
              </a:ext>
            </a:extLst>
          </p:cNvPr>
          <p:cNvSpPr txBox="1"/>
          <p:nvPr/>
        </p:nvSpPr>
        <p:spPr>
          <a:xfrm>
            <a:off x="3732414" y="137525"/>
            <a:ext cx="3807229" cy="1477328"/>
          </a:xfrm>
          <a:prstGeom prst="rect">
            <a:avLst/>
          </a:prstGeom>
          <a:noFill/>
        </p:spPr>
        <p:txBody>
          <a:bodyPr wrap="square" rtlCol="0">
            <a:spAutoFit/>
          </a:bodyPr>
          <a:lstStyle/>
          <a:p>
            <a:r>
              <a:rPr lang="fr-FR" dirty="0"/>
              <a:t>Un taureau, un bélier, ou un oiseau mâle (une colombe ou un jeune pigeon pour les  pauvres.</a:t>
            </a:r>
          </a:p>
          <a:p>
            <a:r>
              <a:rPr lang="fr-FR" dirty="0"/>
              <a:t>Entièrement consumé sans défaut</a:t>
            </a:r>
          </a:p>
          <a:p>
            <a:endParaRPr lang="fr-FR" dirty="0"/>
          </a:p>
        </p:txBody>
      </p:sp>
      <p:sp>
        <p:nvSpPr>
          <p:cNvPr id="5" name="ZoneTexte 4">
            <a:extLst>
              <a:ext uri="{FF2B5EF4-FFF2-40B4-BE49-F238E27FC236}">
                <a16:creationId xmlns:a16="http://schemas.microsoft.com/office/drawing/2014/main" id="{3DC5D21E-5566-8EA8-847D-E7ACB6BC7FC7}"/>
              </a:ext>
            </a:extLst>
          </p:cNvPr>
          <p:cNvSpPr txBox="1"/>
          <p:nvPr/>
        </p:nvSpPr>
        <p:spPr>
          <a:xfrm>
            <a:off x="3732414" y="1448598"/>
            <a:ext cx="4039986" cy="1477328"/>
          </a:xfrm>
          <a:prstGeom prst="rect">
            <a:avLst/>
          </a:prstGeom>
          <a:noFill/>
        </p:spPr>
        <p:txBody>
          <a:bodyPr wrap="square" rtlCol="0">
            <a:spAutoFit/>
          </a:bodyPr>
          <a:lstStyle/>
          <a:p>
            <a:r>
              <a:rPr lang="fr-FR" dirty="0"/>
              <a:t>Fleur de farine, huile d’olive, encens, pain cuit (gâteau ou biscuit), sel; aucun levain ou miel n’accompagne l’holocauste et l’offrande de fleur de farine (ainsi que les libations)</a:t>
            </a:r>
          </a:p>
        </p:txBody>
      </p:sp>
      <p:sp>
        <p:nvSpPr>
          <p:cNvPr id="6" name="ZoneTexte 5">
            <a:extLst>
              <a:ext uri="{FF2B5EF4-FFF2-40B4-BE49-F238E27FC236}">
                <a16:creationId xmlns:a16="http://schemas.microsoft.com/office/drawing/2014/main" id="{7AB8A7C0-CE8D-FFCE-2C4B-713186C16704}"/>
              </a:ext>
            </a:extLst>
          </p:cNvPr>
          <p:cNvSpPr txBox="1"/>
          <p:nvPr/>
        </p:nvSpPr>
        <p:spPr>
          <a:xfrm>
            <a:off x="3732414" y="3024046"/>
            <a:ext cx="4172989" cy="646331"/>
          </a:xfrm>
          <a:prstGeom prst="rect">
            <a:avLst/>
          </a:prstGeom>
          <a:noFill/>
        </p:spPr>
        <p:txBody>
          <a:bodyPr wrap="square" rtlCol="0">
            <a:spAutoFit/>
          </a:bodyPr>
          <a:lstStyle/>
          <a:p>
            <a:r>
              <a:rPr lang="fr-FR" dirty="0"/>
              <a:t>N’importe quel animal sans défaut; gros ou petit bétail; diversité de pains</a:t>
            </a:r>
          </a:p>
        </p:txBody>
      </p:sp>
      <p:sp>
        <p:nvSpPr>
          <p:cNvPr id="7" name="ZoneTexte 6">
            <a:extLst>
              <a:ext uri="{FF2B5EF4-FFF2-40B4-BE49-F238E27FC236}">
                <a16:creationId xmlns:a16="http://schemas.microsoft.com/office/drawing/2014/main" id="{387F412A-6225-FDFC-52EA-8E5B9EA468F2}"/>
              </a:ext>
            </a:extLst>
          </p:cNvPr>
          <p:cNvSpPr txBox="1"/>
          <p:nvPr/>
        </p:nvSpPr>
        <p:spPr>
          <a:xfrm>
            <a:off x="3611878" y="3718679"/>
            <a:ext cx="5191300" cy="2585323"/>
          </a:xfrm>
          <a:prstGeom prst="rect">
            <a:avLst/>
          </a:prstGeom>
          <a:noFill/>
        </p:spPr>
        <p:txBody>
          <a:bodyPr wrap="square" rtlCol="0">
            <a:spAutoFit/>
          </a:bodyPr>
          <a:lstStyle/>
          <a:p>
            <a:pPr marL="342900" indent="-342900">
              <a:buAutoNum type="arabicParenR"/>
            </a:pPr>
            <a:r>
              <a:rPr lang="fr-FR" dirty="0"/>
              <a:t>Un jeune taureau pour le souverain sacrificateur et l’assemblée</a:t>
            </a:r>
          </a:p>
          <a:p>
            <a:pPr marL="342900" indent="-342900">
              <a:buAutoNum type="arabicParenR"/>
            </a:pPr>
            <a:r>
              <a:rPr lang="fr-FR" dirty="0"/>
              <a:t>Un bouc purification d’une souillure pour le chef</a:t>
            </a:r>
          </a:p>
          <a:p>
            <a:pPr marL="342900" indent="-342900">
              <a:buAutoNum type="arabicParenR"/>
            </a:pPr>
            <a:r>
              <a:rPr lang="fr-FR" dirty="0"/>
              <a:t>Une chèvre ou un agneau pour un membre du peuple</a:t>
            </a:r>
          </a:p>
          <a:p>
            <a:pPr marL="342900" indent="-342900">
              <a:buAutoNum type="arabicParenR"/>
            </a:pPr>
            <a:r>
              <a:rPr lang="fr-FR" dirty="0"/>
              <a:t>Une tourterelle ou un pigeon pour le pauvre</a:t>
            </a:r>
          </a:p>
          <a:p>
            <a:pPr marL="342900" indent="-342900">
              <a:buAutoNum type="arabicParenR"/>
            </a:pPr>
            <a:r>
              <a:rPr lang="fr-FR" dirty="0"/>
              <a:t>1/10</a:t>
            </a:r>
            <a:r>
              <a:rPr lang="fr-FR" baseline="30000" dirty="0"/>
              <a:t>ème</a:t>
            </a:r>
            <a:r>
              <a:rPr lang="fr-FR" dirty="0"/>
              <a:t> d’épha de fleur de farine pour ceux qui était très pauvre</a:t>
            </a:r>
          </a:p>
          <a:p>
            <a:pPr marL="342900" indent="-342900">
              <a:buAutoNum type="arabicParenR"/>
            </a:pPr>
            <a:endParaRPr lang="fr-FR" dirty="0"/>
          </a:p>
        </p:txBody>
      </p:sp>
      <p:sp>
        <p:nvSpPr>
          <p:cNvPr id="9" name="ZoneTexte 8">
            <a:extLst>
              <a:ext uri="{FF2B5EF4-FFF2-40B4-BE49-F238E27FC236}">
                <a16:creationId xmlns:a16="http://schemas.microsoft.com/office/drawing/2014/main" id="{63268D60-28D3-F8D9-9CC8-3C35C56FBC04}"/>
              </a:ext>
            </a:extLst>
          </p:cNvPr>
          <p:cNvSpPr txBox="1"/>
          <p:nvPr/>
        </p:nvSpPr>
        <p:spPr>
          <a:xfrm>
            <a:off x="145475" y="242927"/>
            <a:ext cx="3279369" cy="646331"/>
          </a:xfrm>
          <a:prstGeom prst="rect">
            <a:avLst/>
          </a:prstGeom>
          <a:noFill/>
        </p:spPr>
        <p:txBody>
          <a:bodyPr wrap="square" rtlCol="0">
            <a:spAutoFit/>
          </a:bodyPr>
          <a:lstStyle/>
          <a:p>
            <a:r>
              <a:rPr lang="fr-FR" b="1" dirty="0"/>
              <a:t>HOLOCAUSTE</a:t>
            </a:r>
            <a:r>
              <a:rPr lang="fr-FR" dirty="0"/>
              <a:t> </a:t>
            </a:r>
          </a:p>
          <a:p>
            <a:r>
              <a:rPr lang="fr-FR" dirty="0"/>
              <a:t>Lév.1, 6:1-6 , 8:18-21, 16:24</a:t>
            </a:r>
          </a:p>
        </p:txBody>
      </p:sp>
      <p:sp>
        <p:nvSpPr>
          <p:cNvPr id="10" name="ZoneTexte 9">
            <a:extLst>
              <a:ext uri="{FF2B5EF4-FFF2-40B4-BE49-F238E27FC236}">
                <a16:creationId xmlns:a16="http://schemas.microsoft.com/office/drawing/2014/main" id="{9B7FA4C2-8C90-3E58-C0E5-59996F6A4870}"/>
              </a:ext>
            </a:extLst>
          </p:cNvPr>
          <p:cNvSpPr txBox="1"/>
          <p:nvPr/>
        </p:nvSpPr>
        <p:spPr>
          <a:xfrm>
            <a:off x="145470" y="1635410"/>
            <a:ext cx="3466407" cy="646331"/>
          </a:xfrm>
          <a:prstGeom prst="rect">
            <a:avLst/>
          </a:prstGeom>
          <a:noFill/>
        </p:spPr>
        <p:txBody>
          <a:bodyPr wrap="square" rtlCol="0">
            <a:spAutoFit/>
          </a:bodyPr>
          <a:lstStyle/>
          <a:p>
            <a:r>
              <a:rPr lang="fr-FR" b="1" dirty="0"/>
              <a:t>OFFRANDE NON SANGLANTE</a:t>
            </a:r>
          </a:p>
          <a:p>
            <a:r>
              <a:rPr lang="fr-FR" dirty="0"/>
              <a:t>Lév.2:6, 7:23</a:t>
            </a:r>
          </a:p>
        </p:txBody>
      </p:sp>
      <p:sp>
        <p:nvSpPr>
          <p:cNvPr id="11" name="ZoneTexte 10">
            <a:extLst>
              <a:ext uri="{FF2B5EF4-FFF2-40B4-BE49-F238E27FC236}">
                <a16:creationId xmlns:a16="http://schemas.microsoft.com/office/drawing/2014/main" id="{FA777814-FDE7-7D1B-4058-B2E59D8E9619}"/>
              </a:ext>
            </a:extLst>
          </p:cNvPr>
          <p:cNvSpPr txBox="1"/>
          <p:nvPr/>
        </p:nvSpPr>
        <p:spPr>
          <a:xfrm>
            <a:off x="112223" y="3027894"/>
            <a:ext cx="3345871" cy="646331"/>
          </a:xfrm>
          <a:prstGeom prst="rect">
            <a:avLst/>
          </a:prstGeom>
          <a:noFill/>
        </p:spPr>
        <p:txBody>
          <a:bodyPr wrap="square" rtlCol="0">
            <a:spAutoFit/>
          </a:bodyPr>
          <a:lstStyle/>
          <a:p>
            <a:r>
              <a:rPr lang="fr-FR" b="1" dirty="0"/>
              <a:t>SACRIFICE D’ACTION DE GRÂCE</a:t>
            </a:r>
          </a:p>
          <a:p>
            <a:r>
              <a:rPr lang="fr-FR" dirty="0"/>
              <a:t>Lév.3:7, 11:34</a:t>
            </a:r>
          </a:p>
        </p:txBody>
      </p:sp>
      <p:sp>
        <p:nvSpPr>
          <p:cNvPr id="12" name="ZoneTexte 11">
            <a:extLst>
              <a:ext uri="{FF2B5EF4-FFF2-40B4-BE49-F238E27FC236}">
                <a16:creationId xmlns:a16="http://schemas.microsoft.com/office/drawing/2014/main" id="{4A78B409-9038-E085-448E-E327BFDF6978}"/>
              </a:ext>
            </a:extLst>
          </p:cNvPr>
          <p:cNvSpPr txBox="1"/>
          <p:nvPr/>
        </p:nvSpPr>
        <p:spPr>
          <a:xfrm>
            <a:off x="145471" y="3906982"/>
            <a:ext cx="3466407" cy="923330"/>
          </a:xfrm>
          <a:prstGeom prst="rect">
            <a:avLst/>
          </a:prstGeom>
          <a:noFill/>
        </p:spPr>
        <p:txBody>
          <a:bodyPr wrap="square" rtlCol="0">
            <a:spAutoFit/>
          </a:bodyPr>
          <a:lstStyle/>
          <a:p>
            <a:r>
              <a:rPr lang="fr-FR" b="1" dirty="0"/>
              <a:t>SACRIFICE D’EXPIATION</a:t>
            </a:r>
          </a:p>
          <a:p>
            <a:r>
              <a:rPr lang="fr-FR" dirty="0"/>
              <a:t>Lév.4:1, 5:13, 6:17-23, 8:14-17, 16:3-22</a:t>
            </a:r>
          </a:p>
        </p:txBody>
      </p:sp>
      <p:sp>
        <p:nvSpPr>
          <p:cNvPr id="13" name="ZoneTexte 12">
            <a:extLst>
              <a:ext uri="{FF2B5EF4-FFF2-40B4-BE49-F238E27FC236}">
                <a16:creationId xmlns:a16="http://schemas.microsoft.com/office/drawing/2014/main" id="{38DABC7E-E85D-10EC-6BD2-708B63D7CEBD}"/>
              </a:ext>
            </a:extLst>
          </p:cNvPr>
          <p:cNvSpPr txBox="1"/>
          <p:nvPr/>
        </p:nvSpPr>
        <p:spPr>
          <a:xfrm>
            <a:off x="145470" y="6126480"/>
            <a:ext cx="3345870" cy="1200329"/>
          </a:xfrm>
          <a:prstGeom prst="rect">
            <a:avLst/>
          </a:prstGeom>
          <a:noFill/>
        </p:spPr>
        <p:txBody>
          <a:bodyPr wrap="square" rtlCol="0">
            <a:spAutoFit/>
          </a:bodyPr>
          <a:lstStyle/>
          <a:p>
            <a:r>
              <a:rPr lang="fr-FR" b="1" dirty="0"/>
              <a:t>SACRIFICE DE CULPABILITÉ</a:t>
            </a:r>
          </a:p>
          <a:p>
            <a:r>
              <a:rPr lang="fr-FR" dirty="0"/>
              <a:t> Lév.5:14-26, 7:1-6 </a:t>
            </a:r>
          </a:p>
          <a:p>
            <a:endParaRPr lang="fr-FR" dirty="0"/>
          </a:p>
          <a:p>
            <a:endParaRPr lang="fr-FR" dirty="0"/>
          </a:p>
        </p:txBody>
      </p:sp>
      <p:sp>
        <p:nvSpPr>
          <p:cNvPr id="14" name="ZoneTexte 13">
            <a:extLst>
              <a:ext uri="{FF2B5EF4-FFF2-40B4-BE49-F238E27FC236}">
                <a16:creationId xmlns:a16="http://schemas.microsoft.com/office/drawing/2014/main" id="{BA3D9382-DC9A-2D77-4239-706F22F0B9B7}"/>
              </a:ext>
            </a:extLst>
          </p:cNvPr>
          <p:cNvSpPr txBox="1"/>
          <p:nvPr/>
        </p:nvSpPr>
        <p:spPr>
          <a:xfrm>
            <a:off x="3850869" y="6167637"/>
            <a:ext cx="2707873" cy="369332"/>
          </a:xfrm>
          <a:prstGeom prst="rect">
            <a:avLst/>
          </a:prstGeom>
          <a:noFill/>
        </p:spPr>
        <p:txBody>
          <a:bodyPr wrap="square" rtlCol="0">
            <a:spAutoFit/>
          </a:bodyPr>
          <a:lstStyle/>
          <a:p>
            <a:r>
              <a:rPr lang="fr-FR" dirty="0"/>
              <a:t>Un bélier ou un agneau</a:t>
            </a:r>
          </a:p>
        </p:txBody>
      </p:sp>
      <p:sp>
        <p:nvSpPr>
          <p:cNvPr id="16" name="ZoneTexte 15">
            <a:extLst>
              <a:ext uri="{FF2B5EF4-FFF2-40B4-BE49-F238E27FC236}">
                <a16:creationId xmlns:a16="http://schemas.microsoft.com/office/drawing/2014/main" id="{7988CE7C-861F-6893-1CD5-02CA3D1AFA08}"/>
              </a:ext>
            </a:extLst>
          </p:cNvPr>
          <p:cNvSpPr txBox="1"/>
          <p:nvPr/>
        </p:nvSpPr>
        <p:spPr>
          <a:xfrm>
            <a:off x="7847213" y="134570"/>
            <a:ext cx="4141122" cy="1200329"/>
          </a:xfrm>
          <a:prstGeom prst="rect">
            <a:avLst/>
          </a:prstGeom>
          <a:noFill/>
        </p:spPr>
        <p:txBody>
          <a:bodyPr wrap="square" rtlCol="0">
            <a:spAutoFit/>
          </a:bodyPr>
          <a:lstStyle/>
          <a:p>
            <a:r>
              <a:rPr lang="fr-FR" dirty="0"/>
              <a:t>Acte d’adoration volontaire; expiation pour des péché involontaires; expression d’un attachement, d’une consécration et d’une reddition complète à Dieu</a:t>
            </a:r>
          </a:p>
        </p:txBody>
      </p:sp>
      <p:sp>
        <p:nvSpPr>
          <p:cNvPr id="17" name="ZoneTexte 16">
            <a:extLst>
              <a:ext uri="{FF2B5EF4-FFF2-40B4-BE49-F238E27FC236}">
                <a16:creationId xmlns:a16="http://schemas.microsoft.com/office/drawing/2014/main" id="{2312627C-CC7D-631B-8AEC-5161A8F44022}"/>
              </a:ext>
            </a:extLst>
          </p:cNvPr>
          <p:cNvSpPr txBox="1"/>
          <p:nvPr/>
        </p:nvSpPr>
        <p:spPr>
          <a:xfrm>
            <a:off x="8167252" y="1448598"/>
            <a:ext cx="4024748" cy="923330"/>
          </a:xfrm>
          <a:prstGeom prst="rect">
            <a:avLst/>
          </a:prstGeom>
          <a:noFill/>
        </p:spPr>
        <p:txBody>
          <a:bodyPr wrap="square" rtlCol="0">
            <a:spAutoFit/>
          </a:bodyPr>
          <a:lstStyle/>
          <a:p>
            <a:r>
              <a:rPr lang="fr-FR" dirty="0"/>
              <a:t>Acte d’adoration volontaire; reconnaissance de la bonté et de la fidélité de Dieu; Consécration à Dieu </a:t>
            </a:r>
          </a:p>
        </p:txBody>
      </p:sp>
      <p:sp>
        <p:nvSpPr>
          <p:cNvPr id="19" name="ZoneTexte 18">
            <a:extLst>
              <a:ext uri="{FF2B5EF4-FFF2-40B4-BE49-F238E27FC236}">
                <a16:creationId xmlns:a16="http://schemas.microsoft.com/office/drawing/2014/main" id="{6D3B8FE7-DD73-C923-14A0-2FA4AEBB7BD6}"/>
              </a:ext>
            </a:extLst>
          </p:cNvPr>
          <p:cNvSpPr txBox="1"/>
          <p:nvPr/>
        </p:nvSpPr>
        <p:spPr>
          <a:xfrm>
            <a:off x="8454043" y="2735844"/>
            <a:ext cx="3667295" cy="923330"/>
          </a:xfrm>
          <a:prstGeom prst="rect">
            <a:avLst/>
          </a:prstGeom>
          <a:noFill/>
        </p:spPr>
        <p:txBody>
          <a:bodyPr wrap="square" rtlCol="0">
            <a:spAutoFit/>
          </a:bodyPr>
          <a:lstStyle/>
          <a:p>
            <a:r>
              <a:rPr lang="fr-FR" dirty="0"/>
              <a:t>Acte d’adoration volontaire; action de grâce et communion (comprenait un repas collectif) </a:t>
            </a:r>
          </a:p>
        </p:txBody>
      </p:sp>
      <p:sp>
        <p:nvSpPr>
          <p:cNvPr id="20" name="ZoneTexte 19">
            <a:extLst>
              <a:ext uri="{FF2B5EF4-FFF2-40B4-BE49-F238E27FC236}">
                <a16:creationId xmlns:a16="http://schemas.microsoft.com/office/drawing/2014/main" id="{7A1177EE-C524-14FE-B9F0-BE67BC361DEC}"/>
              </a:ext>
            </a:extLst>
          </p:cNvPr>
          <p:cNvSpPr txBox="1"/>
          <p:nvPr/>
        </p:nvSpPr>
        <p:spPr>
          <a:xfrm>
            <a:off x="8923716" y="3718679"/>
            <a:ext cx="3243351" cy="1477328"/>
          </a:xfrm>
          <a:prstGeom prst="rect">
            <a:avLst/>
          </a:prstGeom>
          <a:noFill/>
        </p:spPr>
        <p:txBody>
          <a:bodyPr wrap="square" rtlCol="0">
            <a:spAutoFit/>
          </a:bodyPr>
          <a:lstStyle/>
          <a:p>
            <a:r>
              <a:rPr lang="fr-FR" dirty="0"/>
              <a:t>Prescription d’expiation pour un péché spécifique; involontaire, confession d’un péché; pardon du péché</a:t>
            </a:r>
          </a:p>
          <a:p>
            <a:endParaRPr lang="fr-FR" dirty="0"/>
          </a:p>
        </p:txBody>
      </p:sp>
      <p:sp>
        <p:nvSpPr>
          <p:cNvPr id="21" name="ZoneTexte 20">
            <a:extLst>
              <a:ext uri="{FF2B5EF4-FFF2-40B4-BE49-F238E27FC236}">
                <a16:creationId xmlns:a16="http://schemas.microsoft.com/office/drawing/2014/main" id="{2E571A96-0E3F-0471-F4FC-3AA6D107E046}"/>
              </a:ext>
            </a:extLst>
          </p:cNvPr>
          <p:cNvSpPr txBox="1"/>
          <p:nvPr/>
        </p:nvSpPr>
        <p:spPr>
          <a:xfrm>
            <a:off x="6855229" y="5890639"/>
            <a:ext cx="5191300" cy="923330"/>
          </a:xfrm>
          <a:prstGeom prst="rect">
            <a:avLst/>
          </a:prstGeom>
          <a:noFill/>
        </p:spPr>
        <p:txBody>
          <a:bodyPr wrap="square" rtlCol="0">
            <a:spAutoFit/>
          </a:bodyPr>
          <a:lstStyle/>
          <a:p>
            <a:r>
              <a:rPr lang="fr-FR" dirty="0"/>
              <a:t>Prescription d’expiation pour les péchés involontaires nécessitante une restitution; purification d’une souillure; restituer; amende de 20% </a:t>
            </a:r>
          </a:p>
        </p:txBody>
      </p:sp>
    </p:spTree>
    <p:extLst>
      <p:ext uri="{BB962C8B-B14F-4D97-AF65-F5344CB8AC3E}">
        <p14:creationId xmlns:p14="http://schemas.microsoft.com/office/powerpoint/2010/main" val="2287216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p:bldP spid="11" grpId="0"/>
      <p:bldP spid="12" grpId="0"/>
      <p:bldP spid="13" grpId="0"/>
      <p:bldP spid="14" grpId="0"/>
      <p:bldP spid="16" grpId="0"/>
      <p:bldP spid="17" grpId="0"/>
      <p:bldP spid="19" grpId="0"/>
      <p:bldP spid="20" grpId="0"/>
      <p:bldP spid="21"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2466</TotalTime>
  <Words>6755</Words>
  <Application>Microsoft Office PowerPoint</Application>
  <PresentationFormat>Grand écran</PresentationFormat>
  <Paragraphs>539</Paragraphs>
  <Slides>27</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27</vt:i4>
      </vt:variant>
    </vt:vector>
  </HeadingPairs>
  <TitlesOfParts>
    <vt:vector size="32" baseType="lpstr">
      <vt:lpstr>Arial</vt:lpstr>
      <vt:lpstr>Calibri</vt:lpstr>
      <vt:lpstr>Calibri Light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TORAH</dc:title>
  <dc:creator>HOANG MAI CARRY</dc:creator>
  <cp:lastModifiedBy>HOANG MAI CARRY</cp:lastModifiedBy>
  <cp:revision>66</cp:revision>
  <cp:lastPrinted>2023-03-07T18:52:32Z</cp:lastPrinted>
  <dcterms:created xsi:type="dcterms:W3CDTF">2023-01-21T13:13:44Z</dcterms:created>
  <dcterms:modified xsi:type="dcterms:W3CDTF">2023-04-11T15:33:32Z</dcterms:modified>
</cp:coreProperties>
</file>